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Lexen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exend-bold.fntdata"/><Relationship Id="rId12" Type="http://schemas.openxmlformats.org/officeDocument/2006/relationships/slide" Target="slides/slide7.xml"/><Relationship Id="rId34" Type="http://schemas.openxmlformats.org/officeDocument/2006/relationships/font" Target="fonts/Lexen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during my project I worked on assessing numerical predictions of fog in the Yellow Sea.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292bf015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292bf015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292bf015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292bf015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used data from two models in this project. For ocean data, I </a:t>
            </a:r>
            <a:r>
              <a:rPr lang="en"/>
              <a:t>used the Navy Coastal Ocean Model. I had daily simulations run at midnight UTC with hourly time steps between June 19th and July 9th. On this map you can see the area the data covered. NCOM gave me sea temperature, salinity, and current speed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292bf0154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292bf015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atmospheric data, I used the Coupled Ocean/Atmosphere Mesoscale Prediction System. I had a much smaller spatial area than NCOM but luckily the cruise stayed within it for most of its length. From COAMPS, I had air temperature, relative humidity, two different predictions of visibility (one using concentration and one using relative humidity), and wind speed/direction.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35973e1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f35973e1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issue with comparing these is that the models are large-scale simulations on a grid while the observational data is a single path. That means there’s no perfect correspondence between the model data and in-situ data. To </a:t>
            </a:r>
            <a:r>
              <a:rPr lang="en"/>
              <a:t>properly</a:t>
            </a:r>
            <a:r>
              <a:rPr lang="en"/>
              <a:t> compare them, I interpolated the observed data to the model’s </a:t>
            </a:r>
            <a:r>
              <a:rPr lang="en"/>
              <a:t>hourly</a:t>
            </a:r>
            <a:r>
              <a:rPr lang="en"/>
              <a:t> time step. Then, I picked the points on the model grid closest to each time step. The spatial resolution is good and this avoids any smoothing, but I wish I had had time to do a proper 2-D interpolation.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390b8410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390b8410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292bf015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292bf015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2fe93fe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2fe93fe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301824c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301824c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43fd394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43fd394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301824c2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301824c2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f292bf015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f292bf015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question I’m sure you all have is what is fog? Fog is tiny water droplets suspended in the air, with diameters ranging from 1 to 30 microns. In order to be classified as fog, it has to reduce visibility to less than 1 kilometer.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301824c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301824c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43fd394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f43fd394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301824c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301824c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f43fd3943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f43fd3943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f292bf015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f292bf015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2fe93fe6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2fe93fe6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301824c2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f301824c2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f43fd394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f43fd394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f390b841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f390b841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f390b841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f390b841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Fog can form in a lot of different ways but the specific type of interest in my project is known as advection fog. That’s when warm moist air is blown (advected) to a cooler surface, creating a temperature inversion and condensing the water in the air. It’s very common in California - you see it here in San Diego and especially in the San Francisco Bay Area.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f390b8410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f390b8410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Marine fog is super important </a:t>
            </a:r>
            <a:r>
              <a:rPr lang="en"/>
              <a:t>because</a:t>
            </a:r>
            <a:r>
              <a:rPr lang="en"/>
              <a:t> it can affect human health (reduced visibility can be dangerous), naval strategy (US navy wants to know how to hide a boat in the fog), and biological systems. A recent program named C-FOG worked on predicting fog and was only successful about half of the time. This is because fog is a very complex air-sea-land interaction that forms and evolves on different time and distance scales, some of which are very difficult to model, especially together. At the same time, since fog reduces visibility, it becomes harder to sample since you can’t see into the fog bank and observe the conditions there.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2e70bfc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2e70bfc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Fog and turbulence interactions in the marine atmosphere is a joint program between here, Notre Dame, and other universities sponsored by ONR. I used results from a field campaign run by this project in my work this summer.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390b8410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f390b8410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main goals were to assess model performance relative to what was observed, evaluate the parameters that are correlated with fog, and examine what conditions may have lead to poor predictions.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390b8410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f390b8410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Yellow Sea is one of the foggiest marine areas in Asia. At its peak between April and July, fog can occur over 15% of the time. For example, in this event from 2012, most of the area was blanketed by fog.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292bf015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292bf015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observe all of this, Fatima sent the research vessel Onnuri out of Busan to observe the Yellow Sea. It followed a lawnmower pattern west of the Korean Peninsula before traveling north to Socheongcho ORS and south to Ieodo ORS and passing by Jeju island on its way back to port.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292bf015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f292bf015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i="1" lang="en"/>
              <a:t>Onnuri</a:t>
            </a:r>
            <a:r>
              <a:rPr lang="en"/>
              <a:t> was </a:t>
            </a:r>
            <a:r>
              <a:rPr lang="en"/>
              <a:t>fully</a:t>
            </a:r>
            <a:r>
              <a:rPr lang="en"/>
              <a:t> equipped with instrumentation, including CTDs, meteorological sensors. A group of wave gliders was meant to be deployed but too many fishing boats in the area prevented this. This </a:t>
            </a:r>
            <a:r>
              <a:rPr lang="en"/>
              <a:t>unfortunately</a:t>
            </a:r>
            <a:r>
              <a:rPr lang="en"/>
              <a:t> means all of the observational data comes from the ship itself so we only have a single track of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 name="Shape 9"/>
        <p:cNvGrpSpPr/>
        <p:nvPr/>
      </p:nvGrpSpPr>
      <p:grpSpPr>
        <a:xfrm>
          <a:off x="0" y="0"/>
          <a:ext cx="0" cy="0"/>
          <a:chOff x="0" y="0"/>
          <a:chExt cx="0" cy="0"/>
        </a:xfrm>
      </p:grpSpPr>
      <p:sp>
        <p:nvSpPr>
          <p:cNvPr id="10" name="Google Shape;10;p2"/>
          <p:cNvSpPr/>
          <p:nvPr/>
        </p:nvSpPr>
        <p:spPr>
          <a:xfrm>
            <a:off x="0" y="0"/>
            <a:ext cx="9144000" cy="457200"/>
          </a:xfrm>
          <a:prstGeom prst="rect">
            <a:avLst/>
          </a:prstGeom>
          <a:gradFill>
            <a:gsLst>
              <a:gs pos="0">
                <a:srgbClr val="8AB2E8"/>
              </a:gs>
              <a:gs pos="50000">
                <a:srgbClr val="B8CFEF"/>
              </a:gs>
              <a:gs pos="100000">
                <a:srgbClr val="DDE6F6"/>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11" name="Google Shape;11;p2"/>
          <p:cNvSpPr/>
          <p:nvPr/>
        </p:nvSpPr>
        <p:spPr>
          <a:xfrm>
            <a:off x="0" y="443484"/>
            <a:ext cx="9144000" cy="13800"/>
          </a:xfrm>
          <a:prstGeom prst="rect">
            <a:avLst/>
          </a:prstGeom>
          <a:solidFill>
            <a:srgbClr val="182B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pic>
        <p:nvPicPr>
          <p:cNvPr descr="A picture containing text, sign&#10;&#10;Description automatically generated" id="12" name="Google Shape;12;p2"/>
          <p:cNvPicPr preferRelativeResize="0"/>
          <p:nvPr/>
        </p:nvPicPr>
        <p:blipFill rotWithShape="1">
          <a:blip r:embed="rId2">
            <a:alphaModFix/>
          </a:blip>
          <a:srcRect b="0" l="0" r="0" t="0"/>
          <a:stretch/>
        </p:blipFill>
        <p:spPr>
          <a:xfrm>
            <a:off x="7845737" y="45789"/>
            <a:ext cx="916190" cy="35426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spTree>
      <p:nvGrpSpPr>
        <p:cNvPr id="36" name="Shape 3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p:cSld name="Title and Vertical Text">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p:cSld name="Vertical Title and Text">
    <p:spTree>
      <p:nvGrpSpPr>
        <p:cNvPr id="38" name="Shape 3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9" name="Shape 3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40" name="Shape 40"/>
        <p:cNvGrpSpPr/>
        <p:nvPr/>
      </p:nvGrpSpPr>
      <p:grpSpPr>
        <a:xfrm>
          <a:off x="0" y="0"/>
          <a:ext cx="0" cy="0"/>
          <a:chOff x="0" y="0"/>
          <a:chExt cx="0" cy="0"/>
        </a:xfrm>
      </p:grpSpPr>
      <p:sp>
        <p:nvSpPr>
          <p:cNvPr id="41" name="Google Shape;41;p15"/>
          <p:cNvSpPr/>
          <p:nvPr/>
        </p:nvSpPr>
        <p:spPr>
          <a:xfrm>
            <a:off x="0" y="0"/>
            <a:ext cx="9144000" cy="457200"/>
          </a:xfrm>
          <a:prstGeom prst="rect">
            <a:avLst/>
          </a:prstGeom>
          <a:solidFill>
            <a:srgbClr val="4193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2" name="Google Shape;42;p15"/>
          <p:cNvPicPr preferRelativeResize="0"/>
          <p:nvPr/>
        </p:nvPicPr>
        <p:blipFill rotWithShape="1">
          <a:blip r:embed="rId2">
            <a:alphaModFix/>
          </a:blip>
          <a:srcRect b="0" l="0" r="0" t="0"/>
          <a:stretch/>
        </p:blipFill>
        <p:spPr>
          <a:xfrm>
            <a:off x="6646769" y="97833"/>
            <a:ext cx="1815773" cy="245067"/>
          </a:xfrm>
          <a:prstGeom prst="rect">
            <a:avLst/>
          </a:prstGeom>
          <a:noFill/>
          <a:ln>
            <a:noFill/>
          </a:ln>
        </p:spPr>
      </p:pic>
      <p:sp>
        <p:nvSpPr>
          <p:cNvPr id="43" name="Google Shape;43;p15"/>
          <p:cNvSpPr/>
          <p:nvPr/>
        </p:nvSpPr>
        <p:spPr>
          <a:xfrm>
            <a:off x="0" y="422911"/>
            <a:ext cx="9144000" cy="34200"/>
          </a:xfrm>
          <a:prstGeom prst="rect">
            <a:avLst/>
          </a:prstGeom>
          <a:solidFill>
            <a:srgbClr val="8AC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44" name="Shape 44"/>
        <p:cNvGrpSpPr/>
        <p:nvPr/>
      </p:nvGrpSpPr>
      <p:grpSpPr>
        <a:xfrm>
          <a:off x="0" y="0"/>
          <a:ext cx="0" cy="0"/>
          <a:chOff x="0" y="0"/>
          <a:chExt cx="0" cy="0"/>
        </a:xfrm>
      </p:grpSpPr>
      <p:sp>
        <p:nvSpPr>
          <p:cNvPr id="45" name="Google Shape;45;p16"/>
          <p:cNvSpPr/>
          <p:nvPr/>
        </p:nvSpPr>
        <p:spPr>
          <a:xfrm>
            <a:off x="0" y="0"/>
            <a:ext cx="9144000" cy="457200"/>
          </a:xfrm>
          <a:prstGeom prst="rect">
            <a:avLst/>
          </a:prstGeom>
          <a:solidFill>
            <a:srgbClr val="4193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6" name="Google Shape;46;p16"/>
          <p:cNvPicPr preferRelativeResize="0"/>
          <p:nvPr/>
        </p:nvPicPr>
        <p:blipFill rotWithShape="1">
          <a:blip r:embed="rId2">
            <a:alphaModFix/>
          </a:blip>
          <a:srcRect b="0" l="0" r="0" t="0"/>
          <a:stretch/>
        </p:blipFill>
        <p:spPr>
          <a:xfrm>
            <a:off x="6646769" y="97833"/>
            <a:ext cx="1815773" cy="245067"/>
          </a:xfrm>
          <a:prstGeom prst="rect">
            <a:avLst/>
          </a:prstGeom>
          <a:noFill/>
          <a:ln>
            <a:noFill/>
          </a:ln>
        </p:spPr>
      </p:pic>
      <p:sp>
        <p:nvSpPr>
          <p:cNvPr id="47" name="Google Shape;47;p16"/>
          <p:cNvSpPr/>
          <p:nvPr/>
        </p:nvSpPr>
        <p:spPr>
          <a:xfrm>
            <a:off x="0" y="422911"/>
            <a:ext cx="9144000" cy="34200"/>
          </a:xfrm>
          <a:prstGeom prst="rect">
            <a:avLst/>
          </a:prstGeom>
          <a:solidFill>
            <a:srgbClr val="8AC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showMasterSp="0">
  <p:cSld name="1_Content with Caption">
    <p:spTree>
      <p:nvGrpSpPr>
        <p:cNvPr id="48" name="Shape 4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showMasterSp="0">
  <p:cSld name="1_Picture with Caption">
    <p:spTree>
      <p:nvGrpSpPr>
        <p:cNvPr id="49" name="Shape 4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showMasterSp="0">
  <p:cSld name="1_Title and Vertical Text">
    <p:spTree>
      <p:nvGrpSpPr>
        <p:cNvPr id="50" name="Shape 5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showMasterSp="0">
  <p:cSld name="1_Vertical Title and Text">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5" name="Google Shape;15;p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 name="Google Shape;16;p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2400">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7" name="Google Shape;17;p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2400">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8" name="Google Shape;18;p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rgbClr val="000000"/>
                </a:solidFill>
                <a:latin typeface="Arial"/>
                <a:ea typeface="Arial"/>
                <a:cs typeface="Arial"/>
                <a:sym typeface="Arial"/>
              </a:defRPr>
            </a:lvl1pPr>
            <a:lvl2pPr indent="0" lvl="1" marL="0" marR="0" rtl="0" algn="l">
              <a:spcBef>
                <a:spcPts val="0"/>
              </a:spcBef>
              <a:spcAft>
                <a:spcPts val="0"/>
              </a:spcAft>
              <a:buNone/>
              <a:defRPr sz="1800">
                <a:solidFill>
                  <a:srgbClr val="000000"/>
                </a:solidFill>
                <a:latin typeface="Arial"/>
                <a:ea typeface="Arial"/>
                <a:cs typeface="Arial"/>
                <a:sym typeface="Arial"/>
              </a:defRPr>
            </a:lvl2pPr>
            <a:lvl3pPr indent="0" lvl="2" marL="0" marR="0" rtl="0" algn="l">
              <a:spcBef>
                <a:spcPts val="0"/>
              </a:spcBef>
              <a:spcAft>
                <a:spcPts val="0"/>
              </a:spcAft>
              <a:buNone/>
              <a:defRPr sz="1800">
                <a:solidFill>
                  <a:srgbClr val="000000"/>
                </a:solidFill>
                <a:latin typeface="Arial"/>
                <a:ea typeface="Arial"/>
                <a:cs typeface="Arial"/>
                <a:sym typeface="Arial"/>
              </a:defRPr>
            </a:lvl3pPr>
            <a:lvl4pPr indent="0" lvl="3" marL="0" marR="0" rtl="0" algn="l">
              <a:spcBef>
                <a:spcPts val="0"/>
              </a:spcBef>
              <a:spcAft>
                <a:spcPts val="0"/>
              </a:spcAft>
              <a:buNone/>
              <a:defRPr sz="1800">
                <a:solidFill>
                  <a:srgbClr val="000000"/>
                </a:solidFill>
                <a:latin typeface="Arial"/>
                <a:ea typeface="Arial"/>
                <a:cs typeface="Arial"/>
                <a:sym typeface="Arial"/>
              </a:defRPr>
            </a:lvl4pPr>
            <a:lvl5pPr indent="0" lvl="4" marL="0" marR="0" rtl="0" algn="l">
              <a:spcBef>
                <a:spcPts val="0"/>
              </a:spcBef>
              <a:spcAft>
                <a:spcPts val="0"/>
              </a:spcAft>
              <a:buNone/>
              <a:defRPr sz="1800">
                <a:solidFill>
                  <a:srgbClr val="000000"/>
                </a:solidFill>
                <a:latin typeface="Arial"/>
                <a:ea typeface="Arial"/>
                <a:cs typeface="Arial"/>
                <a:sym typeface="Arial"/>
              </a:defRPr>
            </a:lvl5pPr>
            <a:lvl6pPr indent="0" lvl="5" marL="0" marR="0" rtl="0" algn="l">
              <a:spcBef>
                <a:spcPts val="0"/>
              </a:spcBef>
              <a:spcAft>
                <a:spcPts val="0"/>
              </a:spcAft>
              <a:buNone/>
              <a:defRPr sz="1800">
                <a:solidFill>
                  <a:srgbClr val="000000"/>
                </a:solidFill>
                <a:latin typeface="Arial"/>
                <a:ea typeface="Arial"/>
                <a:cs typeface="Arial"/>
                <a:sym typeface="Arial"/>
              </a:defRPr>
            </a:lvl6pPr>
            <a:lvl7pPr indent="0" lvl="6" marL="0" marR="0" rtl="0" algn="l">
              <a:spcBef>
                <a:spcPts val="0"/>
              </a:spcBef>
              <a:spcAft>
                <a:spcPts val="0"/>
              </a:spcAft>
              <a:buNone/>
              <a:defRPr sz="1800">
                <a:solidFill>
                  <a:srgbClr val="000000"/>
                </a:solidFill>
                <a:latin typeface="Arial"/>
                <a:ea typeface="Arial"/>
                <a:cs typeface="Arial"/>
                <a:sym typeface="Arial"/>
              </a:defRPr>
            </a:lvl7pPr>
            <a:lvl8pPr indent="0" lvl="7" marL="0" marR="0" rtl="0" algn="l">
              <a:spcBef>
                <a:spcPts val="0"/>
              </a:spcBef>
              <a:spcAft>
                <a:spcPts val="0"/>
              </a:spcAft>
              <a:buNone/>
              <a:defRPr sz="1800">
                <a:solidFill>
                  <a:srgbClr val="000000"/>
                </a:solidFill>
                <a:latin typeface="Arial"/>
                <a:ea typeface="Arial"/>
                <a:cs typeface="Arial"/>
                <a:sym typeface="Arial"/>
              </a:defRPr>
            </a:lvl8pPr>
            <a:lvl9pPr indent="0" lvl="8" marL="0" marR="0" rtl="0" algn="l">
              <a:spcBef>
                <a:spcPts val="0"/>
              </a:spcBef>
              <a:spcAft>
                <a:spcPts val="0"/>
              </a:spcAft>
              <a:buNone/>
              <a:defRPr sz="1800">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52" name="Shape 52"/>
        <p:cNvGrpSpPr/>
        <p:nvPr/>
      </p:nvGrpSpPr>
      <p:grpSpPr>
        <a:xfrm>
          <a:off x="0" y="0"/>
          <a:ext cx="0" cy="0"/>
          <a:chOff x="0" y="0"/>
          <a:chExt cx="0" cy="0"/>
        </a:xfrm>
      </p:grpSpPr>
      <p:sp>
        <p:nvSpPr>
          <p:cNvPr id="53" name="Google Shape;53;p21"/>
          <p:cNvSpPr txBox="1"/>
          <p:nvPr>
            <p:ph type="title"/>
          </p:nvPr>
        </p:nvSpPr>
        <p:spPr>
          <a:xfrm>
            <a:off x="0" y="0"/>
            <a:ext cx="0" cy="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4" name="Google Shape;54;p21"/>
          <p:cNvSpPr/>
          <p:nvPr/>
        </p:nvSpPr>
        <p:spPr>
          <a:xfrm>
            <a:off x="0" y="0"/>
            <a:ext cx="9144000" cy="457200"/>
          </a:xfrm>
          <a:prstGeom prst="rect">
            <a:avLst/>
          </a:prstGeom>
          <a:solidFill>
            <a:srgbClr val="4193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5" name="Google Shape;55;p21"/>
          <p:cNvPicPr preferRelativeResize="0"/>
          <p:nvPr/>
        </p:nvPicPr>
        <p:blipFill rotWithShape="1">
          <a:blip r:embed="rId2">
            <a:alphaModFix/>
          </a:blip>
          <a:srcRect b="0" l="0" r="0" t="0"/>
          <a:stretch/>
        </p:blipFill>
        <p:spPr>
          <a:xfrm>
            <a:off x="6646769" y="97833"/>
            <a:ext cx="1815773" cy="245067"/>
          </a:xfrm>
          <a:prstGeom prst="rect">
            <a:avLst/>
          </a:prstGeom>
          <a:noFill/>
          <a:ln>
            <a:noFill/>
          </a:ln>
        </p:spPr>
      </p:pic>
      <p:sp>
        <p:nvSpPr>
          <p:cNvPr id="56" name="Google Shape;56;p21"/>
          <p:cNvSpPr/>
          <p:nvPr/>
        </p:nvSpPr>
        <p:spPr>
          <a:xfrm>
            <a:off x="0" y="422911"/>
            <a:ext cx="9144000" cy="34200"/>
          </a:xfrm>
          <a:prstGeom prst="rect">
            <a:avLst/>
          </a:prstGeom>
          <a:solidFill>
            <a:srgbClr val="8AC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59" name="Google Shape;59;p2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 name="Google Shape;23;p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7"/>
          <p:cNvSpPr txBox="1"/>
          <p:nvPr>
            <p:ph type="title"/>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6" name="Google Shape;26;p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 name="Google Shape;27;p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 name="Shape 28"/>
        <p:cNvGrpSpPr/>
        <p:nvPr/>
      </p:nvGrpSpPr>
      <p:grpSpPr>
        <a:xfrm>
          <a:off x="0" y="0"/>
          <a:ext cx="0" cy="0"/>
          <a:chOff x="0" y="0"/>
          <a:chExt cx="0" cy="0"/>
        </a:xfrm>
      </p:grpSpPr>
      <p:sp>
        <p:nvSpPr>
          <p:cNvPr id="29" name="Google Shape;29;p8"/>
          <p:cNvSpPr txBox="1"/>
          <p:nvPr>
            <p:ph type="title"/>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0" name="Google Shape;30;p8"/>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1" name="Google Shape;31;p8"/>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32" name="Google Shape;32;p8"/>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3" name="Google Shape;33;p8"/>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p:cSld name="Content with Caption">
    <p:spTree>
      <p:nvGrpSpPr>
        <p:cNvPr id="35" name="Shape 3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23" Type="http://schemas.openxmlformats.org/officeDocument/2006/relationships/theme" Target="../theme/theme2.xml"/><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457200"/>
          </a:xfrm>
          <a:prstGeom prst="rect">
            <a:avLst/>
          </a:prstGeom>
          <a:gradFill>
            <a:gsLst>
              <a:gs pos="0">
                <a:srgbClr val="8AB2E8"/>
              </a:gs>
              <a:gs pos="50000">
                <a:srgbClr val="B8CFEF"/>
              </a:gs>
              <a:gs pos="100000">
                <a:srgbClr val="DDE6F6"/>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7" name="Google Shape;7;p1"/>
          <p:cNvSpPr/>
          <p:nvPr/>
        </p:nvSpPr>
        <p:spPr>
          <a:xfrm>
            <a:off x="0" y="443484"/>
            <a:ext cx="9144000" cy="13800"/>
          </a:xfrm>
          <a:prstGeom prst="rect">
            <a:avLst/>
          </a:prstGeom>
          <a:solidFill>
            <a:srgbClr val="182B4A">
              <a:alpha val="5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pic>
        <p:nvPicPr>
          <p:cNvPr descr="A picture containing text, sign&#10;&#10;Description automatically generated" id="8" name="Google Shape;8;p1"/>
          <p:cNvPicPr preferRelativeResize="0"/>
          <p:nvPr/>
        </p:nvPicPr>
        <p:blipFill rotWithShape="1">
          <a:blip r:embed="rId1">
            <a:alphaModFix/>
          </a:blip>
          <a:srcRect b="0" l="0" r="0" t="0"/>
          <a:stretch/>
        </p:blipFill>
        <p:spPr>
          <a:xfrm>
            <a:off x="7845737" y="45789"/>
            <a:ext cx="916190" cy="35426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hyperlink" Target="https://engineering.nd.edu/news/marine-fog-comes-under-focus-in-new-five-year-study/"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drive.google.com/file/d/169X1s9jui3GqHKFN1Y48Zwjj1bscApeC/view" TargetMode="Externa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drive.google.com/file/d/1Q4uKiwloCfh6DXbGYHmqgIfOIEtqaLD7/view" TargetMode="Externa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hyperlink" Target="https://blog.frankiefoto.com/2014/02/la-jolla-morning-wal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image" Target="../media/image28.jpg"/><Relationship Id="rId6"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hyperlink" Target="https://static01.nyt.com/images/2022/09/14/climate/14CLI-FOG-promo2-newsletter/merlin_208497654_be398d47-bd03-4a46-b279-19f7d6d8cd60-superJumbo.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earthobservatory.nasa.gov/images/77608/fog-blankets-the-yellow-sea" TargetMode="External"/><Relationship Id="rId4" Type="http://schemas.openxmlformats.org/officeDocument/2006/relationships/image" Target="../media/image18.png"/><Relationship Id="rId5" Type="http://schemas.openxmlformats.org/officeDocument/2006/relationships/image" Target="../media/image20.jpg"/><Relationship Id="rId6" Type="http://schemas.openxmlformats.org/officeDocument/2006/relationships/hyperlink" Target="https://earthobservatory.nasa.gov/images/77608/fog-blankets-the-yellow-se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23"/>
          <p:cNvSpPr txBox="1"/>
          <p:nvPr>
            <p:ph type="ctrTitle"/>
          </p:nvPr>
        </p:nvSpPr>
        <p:spPr>
          <a:xfrm>
            <a:off x="311700" y="744575"/>
            <a:ext cx="8520600" cy="177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Lexend"/>
                <a:ea typeface="Lexend"/>
                <a:cs typeface="Lexend"/>
                <a:sym typeface="Lexend"/>
              </a:rPr>
              <a:t>Assessing numerical predictions of fog in the Yellow Sea</a:t>
            </a:r>
            <a:endParaRPr sz="4000">
              <a:latin typeface="Lexend"/>
              <a:ea typeface="Lexend"/>
              <a:cs typeface="Lexend"/>
              <a:sym typeface="Lexend"/>
            </a:endParaRPr>
          </a:p>
        </p:txBody>
      </p:sp>
      <p:sp>
        <p:nvSpPr>
          <p:cNvPr id="66" name="Google Shape;66;p23"/>
          <p:cNvSpPr txBox="1"/>
          <p:nvPr>
            <p:ph idx="1" type="subTitle"/>
          </p:nvPr>
        </p:nvSpPr>
        <p:spPr>
          <a:xfrm>
            <a:off x="311700" y="35199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exend"/>
                <a:ea typeface="Lexend"/>
                <a:cs typeface="Lexend"/>
                <a:sym typeface="Lexend"/>
              </a:rPr>
              <a:t>David Llewellyn Smith, Luc Lenain,</a:t>
            </a:r>
            <a:endParaRPr>
              <a:solidFill>
                <a:schemeClr val="lt1"/>
              </a:solidFill>
              <a:latin typeface="Lexend"/>
              <a:ea typeface="Lexend"/>
              <a:cs typeface="Lexend"/>
              <a:sym typeface="Lexend"/>
            </a:endParaRPr>
          </a:p>
          <a:p>
            <a:pPr indent="0" lvl="0" marL="0" rtl="0" algn="ctr">
              <a:spcBef>
                <a:spcPts val="0"/>
              </a:spcBef>
              <a:spcAft>
                <a:spcPts val="0"/>
              </a:spcAft>
              <a:buNone/>
            </a:pPr>
            <a:r>
              <a:rPr lang="en">
                <a:solidFill>
                  <a:schemeClr val="lt1"/>
                </a:solidFill>
                <a:latin typeface="Lexend"/>
                <a:ea typeface="Lexend"/>
                <a:cs typeface="Lexend"/>
                <a:sym typeface="Lexend"/>
              </a:rPr>
              <a:t>Saša Gaber</a:t>
            </a:r>
            <a:r>
              <a:rPr lang="en">
                <a:solidFill>
                  <a:schemeClr val="lt1"/>
                </a:solidFill>
                <a:latin typeface="Lexend"/>
                <a:ea typeface="Lexend"/>
                <a:cs typeface="Lexend"/>
                <a:sym typeface="Lexend"/>
              </a:rPr>
              <a:t>š</a:t>
            </a:r>
            <a:r>
              <a:rPr lang="en">
                <a:solidFill>
                  <a:schemeClr val="lt1"/>
                </a:solidFill>
                <a:latin typeface="Lexend"/>
                <a:ea typeface="Lexend"/>
                <a:cs typeface="Lexend"/>
                <a:sym typeface="Lexend"/>
              </a:rPr>
              <a:t>ek</a:t>
            </a:r>
            <a:endParaRPr>
              <a:solidFill>
                <a:schemeClr val="lt1"/>
              </a:solidFill>
              <a:latin typeface="Lexend"/>
              <a:ea typeface="Lexend"/>
              <a:cs typeface="Lexend"/>
              <a:sym typeface="Lexend"/>
            </a:endParaRPr>
          </a:p>
        </p:txBody>
      </p:sp>
      <p:sp>
        <p:nvSpPr>
          <p:cNvPr id="67" name="Google Shape;67;p23"/>
          <p:cNvSpPr txBox="1"/>
          <p:nvPr/>
        </p:nvSpPr>
        <p:spPr>
          <a:xfrm>
            <a:off x="260575" y="4775100"/>
            <a:ext cx="85716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lt1"/>
                </a:solidFill>
                <a:hlinkClick r:id="rId4">
                  <a:extLst>
                    <a:ext uri="{A12FA001-AC4F-418D-AE19-62706E023703}">
                      <ahyp:hlinkClr val="tx"/>
                    </a:ext>
                  </a:extLst>
                </a:hlinkClick>
              </a:rPr>
              <a:t>https://engineering.nd.edu/news/marine-fog-comes-under-focus-in-new-five-year-study/</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 name="Shape 131"/>
        <p:cNvGrpSpPr/>
        <p:nvPr/>
      </p:nvGrpSpPr>
      <p:grpSpPr>
        <a:xfrm>
          <a:off x="0" y="0"/>
          <a:ext cx="0" cy="0"/>
          <a:chOff x="0" y="0"/>
          <a:chExt cx="0" cy="0"/>
        </a:xfrm>
      </p:grpSpPr>
      <p:sp>
        <p:nvSpPr>
          <p:cNvPr id="132" name="Google Shape;132;p32"/>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Observations</a:t>
            </a:r>
            <a:endParaRPr>
              <a:latin typeface="Lexend"/>
              <a:ea typeface="Lexend"/>
              <a:cs typeface="Lexend"/>
              <a:sym typeface="Lexend"/>
            </a:endParaRPr>
          </a:p>
        </p:txBody>
      </p:sp>
      <p:sp>
        <p:nvSpPr>
          <p:cNvPr id="133" name="Google Shape;133;p32"/>
          <p:cNvSpPr txBox="1"/>
          <p:nvPr/>
        </p:nvSpPr>
        <p:spPr>
          <a:xfrm>
            <a:off x="381000" y="554450"/>
            <a:ext cx="4710900" cy="2247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
                <a:latin typeface="Lexend"/>
                <a:ea typeface="Lexend"/>
                <a:cs typeface="Lexend"/>
                <a:sym typeface="Lexend"/>
              </a:rPr>
              <a:t>Data included:</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Sea Surface temperature</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Salinity</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Atmospheric temperature</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Wind speed</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Wind direction</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Humidity</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Pressure</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Precipitation</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Visibility</a:t>
            </a:r>
            <a:endParaRPr>
              <a:latin typeface="Lexend"/>
              <a:ea typeface="Lexend"/>
              <a:cs typeface="Lexend"/>
              <a:sym typeface="Lexend"/>
            </a:endParaRPr>
          </a:p>
        </p:txBody>
      </p:sp>
      <p:pic>
        <p:nvPicPr>
          <p:cNvPr id="134" name="Google Shape;134;p32"/>
          <p:cNvPicPr preferRelativeResize="0"/>
          <p:nvPr/>
        </p:nvPicPr>
        <p:blipFill rotWithShape="1">
          <a:blip r:embed="rId3">
            <a:alphaModFix/>
          </a:blip>
          <a:srcRect b="6397" l="6808" r="3368" t="4508"/>
          <a:stretch/>
        </p:blipFill>
        <p:spPr>
          <a:xfrm>
            <a:off x="3762550" y="483750"/>
            <a:ext cx="4924250" cy="4659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3"/>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Models - NCOM</a:t>
            </a:r>
            <a:endParaRPr>
              <a:latin typeface="Lexend"/>
              <a:ea typeface="Lexend"/>
              <a:cs typeface="Lexend"/>
              <a:sym typeface="Lexend"/>
            </a:endParaRPr>
          </a:p>
        </p:txBody>
      </p:sp>
      <p:sp>
        <p:nvSpPr>
          <p:cNvPr id="140" name="Google Shape;140;p33"/>
          <p:cNvSpPr txBox="1"/>
          <p:nvPr/>
        </p:nvSpPr>
        <p:spPr>
          <a:xfrm>
            <a:off x="0" y="947925"/>
            <a:ext cx="34806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latin typeface="Lexend"/>
                <a:ea typeface="Lexend"/>
                <a:cs typeface="Lexend"/>
                <a:sym typeface="Lexend"/>
              </a:rPr>
              <a:t>Navy Coastal Ocean Model</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24h simulations with hourly time steps from 06/19/23 to 07/09/23</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At 50 depth levels down to 5500m</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Covering the East China Sea and the Yellow Sea</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Temperature, salinity, current speeds</a:t>
            </a:r>
            <a:endParaRPr>
              <a:latin typeface="Lexend"/>
              <a:ea typeface="Lexend"/>
              <a:cs typeface="Lexend"/>
              <a:sym typeface="Lexend"/>
            </a:endParaRPr>
          </a:p>
        </p:txBody>
      </p:sp>
      <p:pic>
        <p:nvPicPr>
          <p:cNvPr id="141" name="Google Shape;141;p33"/>
          <p:cNvPicPr preferRelativeResize="0"/>
          <p:nvPr/>
        </p:nvPicPr>
        <p:blipFill rotWithShape="1">
          <a:blip r:embed="rId3">
            <a:alphaModFix/>
          </a:blip>
          <a:srcRect b="0" l="0" r="0" t="0"/>
          <a:stretch/>
        </p:blipFill>
        <p:spPr>
          <a:xfrm>
            <a:off x="3587626" y="783375"/>
            <a:ext cx="5556375" cy="416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4"/>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Models - COAMPS</a:t>
            </a:r>
            <a:endParaRPr>
              <a:latin typeface="Lexend"/>
              <a:ea typeface="Lexend"/>
              <a:cs typeface="Lexend"/>
              <a:sym typeface="Lexend"/>
            </a:endParaRPr>
          </a:p>
        </p:txBody>
      </p:sp>
      <p:sp>
        <p:nvSpPr>
          <p:cNvPr id="147" name="Google Shape;147;p34"/>
          <p:cNvSpPr txBox="1"/>
          <p:nvPr/>
        </p:nvSpPr>
        <p:spPr>
          <a:xfrm>
            <a:off x="0" y="1012650"/>
            <a:ext cx="33288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latin typeface="Lexend"/>
                <a:ea typeface="Lexend"/>
                <a:cs typeface="Lexend"/>
                <a:sym typeface="Lexend"/>
              </a:rPr>
              <a:t>Coupled Ocean/Atmosphere Mesoscale Prediction System</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Used the atmospheric component</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Same time scale as NCOM</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Air temperature, relative humidity, visibility, wind speed</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Over a smaller area than NCOM</a:t>
            </a:r>
            <a:endParaRPr>
              <a:latin typeface="Lexend"/>
              <a:ea typeface="Lexend"/>
              <a:cs typeface="Lexend"/>
              <a:sym typeface="Lexend"/>
            </a:endParaRPr>
          </a:p>
        </p:txBody>
      </p:sp>
      <p:pic>
        <p:nvPicPr>
          <p:cNvPr id="148" name="Google Shape;148;p34"/>
          <p:cNvPicPr preferRelativeResize="0"/>
          <p:nvPr/>
        </p:nvPicPr>
        <p:blipFill>
          <a:blip r:embed="rId3">
            <a:alphaModFix/>
          </a:blip>
          <a:stretch>
            <a:fillRect/>
          </a:stretch>
        </p:blipFill>
        <p:spPr>
          <a:xfrm>
            <a:off x="3583975" y="777075"/>
            <a:ext cx="5560024" cy="417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5"/>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Interpolating</a:t>
            </a:r>
            <a:endParaRPr>
              <a:latin typeface="Lexend"/>
              <a:ea typeface="Lexend"/>
              <a:cs typeface="Lexend"/>
              <a:sym typeface="Lexend"/>
            </a:endParaRPr>
          </a:p>
        </p:txBody>
      </p:sp>
      <p:sp>
        <p:nvSpPr>
          <p:cNvPr id="154" name="Google Shape;154;p35"/>
          <p:cNvSpPr txBox="1"/>
          <p:nvPr/>
        </p:nvSpPr>
        <p:spPr>
          <a:xfrm>
            <a:off x="304800" y="1164050"/>
            <a:ext cx="3918900" cy="2893800"/>
          </a:xfrm>
          <a:prstGeom prst="rect">
            <a:avLst/>
          </a:prstGeom>
          <a:noFill/>
          <a:ln>
            <a:noFill/>
          </a:ln>
        </p:spPr>
        <p:txBody>
          <a:bodyPr anchorCtr="0" anchor="t" bIns="45700" lIns="91425" spcFirstLastPara="1" rIns="91425" wrap="square" tIns="45700">
            <a:spAutoFit/>
          </a:bodyPr>
          <a:lstStyle/>
          <a:p>
            <a:pPr indent="-317500" lvl="0" marL="457200" marR="0" rtl="0" algn="just">
              <a:spcBef>
                <a:spcPts val="0"/>
              </a:spcBef>
              <a:spcAft>
                <a:spcPts val="0"/>
              </a:spcAft>
              <a:buSzPts val="1400"/>
              <a:buFont typeface="Lexend"/>
              <a:buChar char="●"/>
            </a:pPr>
            <a:r>
              <a:rPr lang="en">
                <a:latin typeface="Lexend"/>
                <a:ea typeface="Lexend"/>
                <a:cs typeface="Lexend"/>
                <a:sym typeface="Lexend"/>
              </a:rPr>
              <a:t>Model</a:t>
            </a:r>
            <a:r>
              <a:rPr lang="en">
                <a:latin typeface="Lexend"/>
                <a:ea typeface="Lexend"/>
                <a:cs typeface="Lexend"/>
                <a:sym typeface="Lexend"/>
              </a:rPr>
              <a:t>s</a:t>
            </a:r>
            <a:r>
              <a:rPr lang="en">
                <a:latin typeface="Lexend"/>
                <a:ea typeface="Lexend"/>
                <a:cs typeface="Lexend"/>
                <a:sym typeface="Lexend"/>
              </a:rPr>
              <a:t> are large-scale simulations on a grid</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In-situ data is a single path</a:t>
            </a:r>
            <a:endParaRPr>
              <a:latin typeface="Lexend"/>
              <a:ea typeface="Lexend"/>
              <a:cs typeface="Lexend"/>
              <a:sym typeface="Lexend"/>
            </a:endParaRPr>
          </a:p>
          <a:p>
            <a:pPr indent="0" lvl="0" marL="0" marR="0" rtl="0" algn="just">
              <a:spcBef>
                <a:spcPts val="0"/>
              </a:spcBef>
              <a:spcAft>
                <a:spcPts val="0"/>
              </a:spcAft>
              <a:buNone/>
            </a:pPr>
            <a:r>
              <a:t/>
            </a:r>
            <a:endParaRPr>
              <a:latin typeface="Lexend"/>
              <a:ea typeface="Lexend"/>
              <a:cs typeface="Lexend"/>
              <a:sym typeface="Lexend"/>
            </a:endParaRPr>
          </a:p>
          <a:p>
            <a:pPr indent="0" lvl="0" marL="0" marR="0" rtl="0" algn="just">
              <a:spcBef>
                <a:spcPts val="0"/>
              </a:spcBef>
              <a:spcAft>
                <a:spcPts val="0"/>
              </a:spcAft>
              <a:buNone/>
            </a:pPr>
            <a:r>
              <a:rPr lang="en">
                <a:latin typeface="Lexend"/>
                <a:ea typeface="Lexend"/>
                <a:cs typeface="Lexend"/>
                <a:sym typeface="Lexend"/>
              </a:rPr>
              <a:t>How do we deal with that?</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Interpolate the observed data onto the model’s time steps.</a:t>
            </a:r>
            <a:endParaRPr>
              <a:latin typeface="Lexend"/>
              <a:ea typeface="Lexend"/>
              <a:cs typeface="Lexend"/>
              <a:sym typeface="Lexend"/>
            </a:endParaRPr>
          </a:p>
          <a:p>
            <a:pPr indent="-317500" lvl="0" marL="457200" marR="0" rtl="0" algn="just">
              <a:spcBef>
                <a:spcPts val="0"/>
              </a:spcBef>
              <a:spcAft>
                <a:spcPts val="0"/>
              </a:spcAft>
              <a:buSzPts val="1400"/>
              <a:buFont typeface="Lexend"/>
              <a:buChar char="●"/>
            </a:pPr>
            <a:r>
              <a:rPr lang="en">
                <a:latin typeface="Lexend"/>
                <a:ea typeface="Lexend"/>
                <a:cs typeface="Lexend"/>
                <a:sym typeface="Lexend"/>
              </a:rPr>
              <a:t>I then used the points on the model closest to each time step for the ship. The spatial resolution is good enough and this avoids the smoothing that interpolation can introduce, but a complete analysis would do both.</a:t>
            </a:r>
            <a:endParaRPr>
              <a:latin typeface="Lexend"/>
              <a:ea typeface="Lexend"/>
              <a:cs typeface="Lexend"/>
              <a:sym typeface="Lexend"/>
            </a:endParaRPr>
          </a:p>
        </p:txBody>
      </p:sp>
      <p:pic>
        <p:nvPicPr>
          <p:cNvPr id="155" name="Google Shape;155;p35"/>
          <p:cNvPicPr preferRelativeResize="0"/>
          <p:nvPr/>
        </p:nvPicPr>
        <p:blipFill>
          <a:blip r:embed="rId3">
            <a:alphaModFix/>
          </a:blip>
          <a:stretch>
            <a:fillRect/>
          </a:stretch>
        </p:blipFill>
        <p:spPr>
          <a:xfrm>
            <a:off x="4516248" y="836337"/>
            <a:ext cx="4627750" cy="3470825"/>
          </a:xfrm>
          <a:prstGeom prst="rect">
            <a:avLst/>
          </a:prstGeom>
          <a:noFill/>
          <a:ln>
            <a:noFill/>
          </a:ln>
        </p:spPr>
      </p:pic>
      <p:sp>
        <p:nvSpPr>
          <p:cNvPr id="156" name="Google Shape;156;p35"/>
          <p:cNvSpPr txBox="1"/>
          <p:nvPr/>
        </p:nvSpPr>
        <p:spPr>
          <a:xfrm>
            <a:off x="6288825" y="4216550"/>
            <a:ext cx="1361400" cy="6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A86E8"/>
                </a:solidFill>
                <a:latin typeface="Lexend"/>
                <a:ea typeface="Lexend"/>
                <a:cs typeface="Lexend"/>
                <a:sym typeface="Lexend"/>
              </a:rPr>
              <a:t>Model grid</a:t>
            </a:r>
            <a:endParaRPr>
              <a:solidFill>
                <a:srgbClr val="4A86E8"/>
              </a:solidFill>
              <a:latin typeface="Lexend"/>
              <a:ea typeface="Lexend"/>
              <a:cs typeface="Lexend"/>
              <a:sym typeface="Lexend"/>
            </a:endParaRPr>
          </a:p>
          <a:p>
            <a:pPr indent="0" lvl="0" marL="0" rtl="0" algn="ctr">
              <a:spcBef>
                <a:spcPts val="0"/>
              </a:spcBef>
              <a:spcAft>
                <a:spcPts val="0"/>
              </a:spcAft>
              <a:buNone/>
            </a:pPr>
            <a:r>
              <a:rPr i="1" lang="en">
                <a:solidFill>
                  <a:srgbClr val="B45F06"/>
                </a:solidFill>
                <a:latin typeface="Lexend"/>
                <a:ea typeface="Lexend"/>
                <a:cs typeface="Lexend"/>
                <a:sym typeface="Lexend"/>
              </a:rPr>
              <a:t>Onnuri</a:t>
            </a:r>
            <a:r>
              <a:rPr lang="en">
                <a:solidFill>
                  <a:srgbClr val="B45F06"/>
                </a:solidFill>
                <a:latin typeface="Lexend"/>
                <a:ea typeface="Lexend"/>
                <a:cs typeface="Lexend"/>
                <a:sym typeface="Lexend"/>
              </a:rPr>
              <a:t> path</a:t>
            </a:r>
            <a:endParaRPr>
              <a:solidFill>
                <a:srgbClr val="B45F06"/>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6"/>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Salinity</a:t>
            </a:r>
            <a:endParaRPr>
              <a:latin typeface="Lexend"/>
              <a:ea typeface="Lexend"/>
              <a:cs typeface="Lexend"/>
              <a:sym typeface="Lexend"/>
            </a:endParaRPr>
          </a:p>
        </p:txBody>
      </p:sp>
      <p:sp>
        <p:nvSpPr>
          <p:cNvPr id="162" name="Google Shape;162;p36"/>
          <p:cNvSpPr txBox="1"/>
          <p:nvPr/>
        </p:nvSpPr>
        <p:spPr>
          <a:xfrm>
            <a:off x="76200" y="630650"/>
            <a:ext cx="6237600" cy="7389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SzPts val="1400"/>
              <a:buFont typeface="Lexend"/>
              <a:buChar char="●"/>
            </a:pPr>
            <a:r>
              <a:rPr lang="en">
                <a:latin typeface="Lexend"/>
                <a:ea typeface="Lexend"/>
                <a:cs typeface="Lexend"/>
                <a:sym typeface="Lexend"/>
              </a:rPr>
              <a:t>Consistent positive bias from model in salinity</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It doesn’t predict drop in salinity on July 4th</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Correlation coefficient of 0.39 is good</a:t>
            </a:r>
            <a:endParaRPr>
              <a:latin typeface="Lexend"/>
              <a:ea typeface="Lexend"/>
              <a:cs typeface="Lexend"/>
              <a:sym typeface="Lexend"/>
            </a:endParaRPr>
          </a:p>
        </p:txBody>
      </p:sp>
      <p:pic>
        <p:nvPicPr>
          <p:cNvPr id="163" name="Google Shape;163;p36"/>
          <p:cNvPicPr preferRelativeResize="0"/>
          <p:nvPr/>
        </p:nvPicPr>
        <p:blipFill>
          <a:blip r:embed="rId3">
            <a:alphaModFix/>
          </a:blip>
          <a:stretch>
            <a:fillRect/>
          </a:stretch>
        </p:blipFill>
        <p:spPr>
          <a:xfrm>
            <a:off x="1" y="1333498"/>
            <a:ext cx="9144000" cy="3810003"/>
          </a:xfrm>
          <a:prstGeom prst="rect">
            <a:avLst/>
          </a:prstGeom>
          <a:noFill/>
          <a:ln>
            <a:noFill/>
          </a:ln>
        </p:spPr>
      </p:pic>
      <p:sp>
        <p:nvSpPr>
          <p:cNvPr id="164" name="Google Shape;164;p36"/>
          <p:cNvSpPr txBox="1"/>
          <p:nvPr/>
        </p:nvSpPr>
        <p:spPr>
          <a:xfrm>
            <a:off x="6725250" y="1571300"/>
            <a:ext cx="1162200" cy="512700"/>
          </a:xfrm>
          <a:prstGeom prst="rect">
            <a:avLst/>
          </a:prstGeom>
          <a:solidFill>
            <a:srgbClr val="CCCC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latin typeface="Lexend"/>
                <a:ea typeface="Lexend"/>
                <a:cs typeface="Lexend"/>
                <a:sym typeface="Lexend"/>
              </a:rPr>
              <a:t>Statistics</a:t>
            </a:r>
            <a:endParaRPr sz="900" u="sng">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R = 0.39</a:t>
            </a:r>
            <a:endParaRPr sz="900">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P = 10</a:t>
            </a:r>
            <a:r>
              <a:rPr baseline="30000" lang="en" sz="900">
                <a:latin typeface="Lexend"/>
                <a:ea typeface="Lexend"/>
                <a:cs typeface="Lexend"/>
                <a:sym typeface="Lexend"/>
              </a:rPr>
              <a:t>-16</a:t>
            </a:r>
            <a:endParaRPr baseline="30000" sz="900">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7"/>
          <p:cNvPicPr preferRelativeResize="0"/>
          <p:nvPr/>
        </p:nvPicPr>
        <p:blipFill>
          <a:blip r:embed="rId3">
            <a:alphaModFix/>
          </a:blip>
          <a:stretch>
            <a:fillRect/>
          </a:stretch>
        </p:blipFill>
        <p:spPr>
          <a:xfrm>
            <a:off x="0" y="1333500"/>
            <a:ext cx="9144000" cy="3810000"/>
          </a:xfrm>
          <a:prstGeom prst="rect">
            <a:avLst/>
          </a:prstGeom>
          <a:noFill/>
          <a:ln>
            <a:noFill/>
          </a:ln>
        </p:spPr>
      </p:pic>
      <p:sp>
        <p:nvSpPr>
          <p:cNvPr id="170" name="Google Shape;170;p37"/>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Sea Surface Temperature</a:t>
            </a:r>
            <a:endParaRPr>
              <a:latin typeface="Lexend"/>
              <a:ea typeface="Lexend"/>
              <a:cs typeface="Lexend"/>
              <a:sym typeface="Lexend"/>
            </a:endParaRPr>
          </a:p>
        </p:txBody>
      </p:sp>
      <p:sp>
        <p:nvSpPr>
          <p:cNvPr id="171" name="Google Shape;171;p37"/>
          <p:cNvSpPr txBox="1"/>
          <p:nvPr/>
        </p:nvSpPr>
        <p:spPr>
          <a:xfrm>
            <a:off x="76200" y="554450"/>
            <a:ext cx="5176200" cy="7389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SzPts val="1400"/>
              <a:buFont typeface="Lexend"/>
              <a:buChar char="●"/>
            </a:pPr>
            <a:r>
              <a:rPr lang="en">
                <a:latin typeface="Lexend"/>
                <a:ea typeface="Lexend"/>
                <a:cs typeface="Lexend"/>
                <a:sym typeface="Lexend"/>
              </a:rPr>
              <a:t>Model predicts temperature drop on July 6th that was not observed</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This causes low correlation coefficient</a:t>
            </a:r>
            <a:endParaRPr>
              <a:latin typeface="Lexend"/>
              <a:ea typeface="Lexend"/>
              <a:cs typeface="Lexend"/>
              <a:sym typeface="Lexend"/>
            </a:endParaRPr>
          </a:p>
        </p:txBody>
      </p:sp>
      <p:sp>
        <p:nvSpPr>
          <p:cNvPr id="172" name="Google Shape;172;p37"/>
          <p:cNvSpPr txBox="1"/>
          <p:nvPr/>
        </p:nvSpPr>
        <p:spPr>
          <a:xfrm>
            <a:off x="6725250" y="1571300"/>
            <a:ext cx="1162200" cy="512700"/>
          </a:xfrm>
          <a:prstGeom prst="rect">
            <a:avLst/>
          </a:prstGeom>
          <a:solidFill>
            <a:srgbClr val="CCCC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latin typeface="Lexend"/>
                <a:ea typeface="Lexend"/>
                <a:cs typeface="Lexend"/>
                <a:sym typeface="Lexend"/>
              </a:rPr>
              <a:t>Statistics</a:t>
            </a:r>
            <a:endParaRPr sz="900" u="sng">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R = 0.05</a:t>
            </a:r>
            <a:endParaRPr sz="900">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P = 0.30</a:t>
            </a:r>
            <a:endParaRPr sz="900">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8"/>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sea data</a:t>
            </a:r>
            <a:endParaRPr>
              <a:latin typeface="Lexend"/>
              <a:ea typeface="Lexend"/>
              <a:cs typeface="Lexend"/>
              <a:sym typeface="Lexend"/>
            </a:endParaRPr>
          </a:p>
        </p:txBody>
      </p:sp>
      <p:sp>
        <p:nvSpPr>
          <p:cNvPr id="178" name="Google Shape;178;p38"/>
          <p:cNvSpPr txBox="1"/>
          <p:nvPr/>
        </p:nvSpPr>
        <p:spPr>
          <a:xfrm>
            <a:off x="76200" y="554450"/>
            <a:ext cx="2862300" cy="22473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SzPts val="1400"/>
              <a:buFont typeface="Lexend"/>
              <a:buChar char="●"/>
            </a:pPr>
            <a:r>
              <a:rPr lang="en">
                <a:latin typeface="Lexend"/>
                <a:ea typeface="Lexend"/>
                <a:cs typeface="Lexend"/>
                <a:sym typeface="Lexend"/>
              </a:rPr>
              <a:t>Breadcrumb video of surface sea temperature</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On July 5th, </a:t>
            </a:r>
            <a:r>
              <a:rPr i="1" lang="en">
                <a:latin typeface="Lexend"/>
                <a:ea typeface="Lexend"/>
                <a:cs typeface="Lexend"/>
                <a:sym typeface="Lexend"/>
              </a:rPr>
              <a:t>Onnuri</a:t>
            </a:r>
            <a:r>
              <a:rPr lang="en">
                <a:latin typeface="Lexend"/>
                <a:ea typeface="Lexend"/>
                <a:cs typeface="Lexend"/>
                <a:sym typeface="Lexend"/>
              </a:rPr>
              <a:t> enters what NCOM predicts to be a cold region in the bottom left corner of the map and doesn’t observe any significant temperature difference</a:t>
            </a:r>
            <a:endParaRPr>
              <a:latin typeface="Lexend"/>
              <a:ea typeface="Lexend"/>
              <a:cs typeface="Lexend"/>
              <a:sym typeface="Lexend"/>
            </a:endParaRPr>
          </a:p>
        </p:txBody>
      </p:sp>
      <p:pic>
        <p:nvPicPr>
          <p:cNvPr id="179" name="Google Shape;179;p38" title="temperature.avi">
            <a:hlinkClick r:id="rId3"/>
          </p:cNvPr>
          <p:cNvPicPr preferRelativeResize="0"/>
          <p:nvPr/>
        </p:nvPicPr>
        <p:blipFill>
          <a:blip r:embed="rId4">
            <a:alphaModFix/>
          </a:blip>
          <a:stretch>
            <a:fillRect/>
          </a:stretch>
        </p:blipFill>
        <p:spPr>
          <a:xfrm>
            <a:off x="2887700" y="487750"/>
            <a:ext cx="6207675" cy="4655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9"/>
          <p:cNvPicPr preferRelativeResize="0"/>
          <p:nvPr/>
        </p:nvPicPr>
        <p:blipFill>
          <a:blip r:embed="rId3">
            <a:alphaModFix/>
          </a:blip>
          <a:stretch>
            <a:fillRect/>
          </a:stretch>
        </p:blipFill>
        <p:spPr>
          <a:xfrm>
            <a:off x="-4" y="1333496"/>
            <a:ext cx="9144000" cy="3810004"/>
          </a:xfrm>
          <a:prstGeom prst="rect">
            <a:avLst/>
          </a:prstGeom>
          <a:noFill/>
          <a:ln>
            <a:noFill/>
          </a:ln>
        </p:spPr>
      </p:pic>
      <p:sp>
        <p:nvSpPr>
          <p:cNvPr id="185" name="Google Shape;185;p39"/>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atmospheric temperature</a:t>
            </a:r>
            <a:endParaRPr>
              <a:latin typeface="Lexend"/>
              <a:ea typeface="Lexend"/>
              <a:cs typeface="Lexend"/>
              <a:sym typeface="Lexend"/>
            </a:endParaRPr>
          </a:p>
        </p:txBody>
      </p:sp>
      <p:sp>
        <p:nvSpPr>
          <p:cNvPr id="186" name="Google Shape;186;p39"/>
          <p:cNvSpPr txBox="1"/>
          <p:nvPr/>
        </p:nvSpPr>
        <p:spPr>
          <a:xfrm>
            <a:off x="76200" y="554450"/>
            <a:ext cx="9067800" cy="9543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SzPts val="1400"/>
              <a:buFont typeface="Lexend"/>
              <a:buChar char="●"/>
            </a:pPr>
            <a:r>
              <a:rPr lang="en">
                <a:latin typeface="Lexend"/>
                <a:ea typeface="Lexend"/>
                <a:cs typeface="Lexend"/>
                <a:sym typeface="Lexend"/>
              </a:rPr>
              <a:t>Slight </a:t>
            </a:r>
            <a:r>
              <a:rPr lang="en">
                <a:latin typeface="Lexend"/>
                <a:ea typeface="Lexend"/>
                <a:cs typeface="Lexend"/>
                <a:sym typeface="Lexend"/>
              </a:rPr>
              <a:t>positive</a:t>
            </a:r>
            <a:r>
              <a:rPr lang="en">
                <a:latin typeface="Lexend"/>
                <a:ea typeface="Lexend"/>
                <a:cs typeface="Lexend"/>
                <a:sym typeface="Lexend"/>
              </a:rPr>
              <a:t> bias in prediction of air temperature</a:t>
            </a:r>
            <a:endParaRPr>
              <a:latin typeface="Lexend"/>
              <a:ea typeface="Lexend"/>
              <a:cs typeface="Lexend"/>
              <a:sym typeface="Lexend"/>
            </a:endParaRPr>
          </a:p>
          <a:p>
            <a:pPr indent="0" lvl="0" marL="0" marR="0" rtl="0" algn="l">
              <a:spcBef>
                <a:spcPts val="0"/>
              </a:spcBef>
              <a:spcAft>
                <a:spcPts val="0"/>
              </a:spcAft>
              <a:buNone/>
            </a:pPr>
            <a:r>
              <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Level 3: z = 13.5m</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Level 4: z = 11.7m</a:t>
            </a:r>
            <a:endParaRPr>
              <a:latin typeface="Lexend"/>
              <a:ea typeface="Lexend"/>
              <a:cs typeface="Lexend"/>
              <a:sym typeface="Lexend"/>
            </a:endParaRPr>
          </a:p>
        </p:txBody>
      </p:sp>
      <p:sp>
        <p:nvSpPr>
          <p:cNvPr id="187" name="Google Shape;187;p39"/>
          <p:cNvSpPr txBox="1"/>
          <p:nvPr/>
        </p:nvSpPr>
        <p:spPr>
          <a:xfrm>
            <a:off x="6649050" y="1418900"/>
            <a:ext cx="1162200" cy="512700"/>
          </a:xfrm>
          <a:prstGeom prst="rect">
            <a:avLst/>
          </a:prstGeom>
          <a:solidFill>
            <a:srgbClr val="CCCC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latin typeface="Lexend"/>
                <a:ea typeface="Lexend"/>
                <a:cs typeface="Lexend"/>
                <a:sym typeface="Lexend"/>
              </a:rPr>
              <a:t>Statistics</a:t>
            </a:r>
            <a:endParaRPr sz="900" u="sng">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R = 0.79</a:t>
            </a:r>
            <a:endParaRPr sz="900">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P = 10</a:t>
            </a:r>
            <a:r>
              <a:rPr baseline="30000" lang="en" sz="900">
                <a:latin typeface="Lexend"/>
                <a:ea typeface="Lexend"/>
                <a:cs typeface="Lexend"/>
                <a:sym typeface="Lexend"/>
              </a:rPr>
              <a:t>-160</a:t>
            </a:r>
            <a:endParaRPr baseline="30000" sz="900">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40"/>
          <p:cNvPicPr preferRelativeResize="0"/>
          <p:nvPr/>
        </p:nvPicPr>
        <p:blipFill rotWithShape="1">
          <a:blip r:embed="rId3">
            <a:alphaModFix/>
          </a:blip>
          <a:srcRect b="0" l="0" r="0" t="0"/>
          <a:stretch/>
        </p:blipFill>
        <p:spPr>
          <a:xfrm>
            <a:off x="-4" y="1333496"/>
            <a:ext cx="9144000" cy="3810004"/>
          </a:xfrm>
          <a:prstGeom prst="rect">
            <a:avLst/>
          </a:prstGeom>
          <a:noFill/>
          <a:ln>
            <a:noFill/>
          </a:ln>
        </p:spPr>
      </p:pic>
      <p:sp>
        <p:nvSpPr>
          <p:cNvPr id="193" name="Google Shape;193;p40"/>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Humidity</a:t>
            </a:r>
            <a:endParaRPr>
              <a:latin typeface="Lexend"/>
              <a:ea typeface="Lexend"/>
              <a:cs typeface="Lexend"/>
              <a:sym typeface="Lexend"/>
            </a:endParaRPr>
          </a:p>
        </p:txBody>
      </p:sp>
      <p:sp>
        <p:nvSpPr>
          <p:cNvPr id="194" name="Google Shape;194;p40"/>
          <p:cNvSpPr txBox="1"/>
          <p:nvPr/>
        </p:nvSpPr>
        <p:spPr>
          <a:xfrm>
            <a:off x="76200" y="554450"/>
            <a:ext cx="9067800" cy="9543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SzPts val="1400"/>
              <a:buFont typeface="Lexend"/>
              <a:buChar char="●"/>
            </a:pPr>
            <a:r>
              <a:rPr lang="en">
                <a:latin typeface="Lexend"/>
                <a:ea typeface="Lexend"/>
                <a:cs typeface="Lexend"/>
                <a:sym typeface="Lexend"/>
              </a:rPr>
              <a:t>Slight negative bias in prediction of humidity</a:t>
            </a:r>
            <a:endParaRPr>
              <a:latin typeface="Lexend"/>
              <a:ea typeface="Lexend"/>
              <a:cs typeface="Lexend"/>
              <a:sym typeface="Lexend"/>
            </a:endParaRPr>
          </a:p>
          <a:p>
            <a:pPr indent="0" lvl="0" marL="0" marR="0" rtl="0" algn="l">
              <a:spcBef>
                <a:spcPts val="0"/>
              </a:spcBef>
              <a:spcAft>
                <a:spcPts val="0"/>
              </a:spcAft>
              <a:buNone/>
            </a:pPr>
            <a:r>
              <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Level 3: z = 13.5m</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Level 4: z = 11.7m</a:t>
            </a:r>
            <a:endParaRPr>
              <a:latin typeface="Lexend"/>
              <a:ea typeface="Lexend"/>
              <a:cs typeface="Lexend"/>
              <a:sym typeface="Lexend"/>
            </a:endParaRPr>
          </a:p>
        </p:txBody>
      </p:sp>
      <p:sp>
        <p:nvSpPr>
          <p:cNvPr id="195" name="Google Shape;195;p40"/>
          <p:cNvSpPr txBox="1"/>
          <p:nvPr/>
        </p:nvSpPr>
        <p:spPr>
          <a:xfrm>
            <a:off x="6649050" y="1418900"/>
            <a:ext cx="1162200" cy="512700"/>
          </a:xfrm>
          <a:prstGeom prst="rect">
            <a:avLst/>
          </a:prstGeom>
          <a:solidFill>
            <a:srgbClr val="CCCC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latin typeface="Lexend"/>
                <a:ea typeface="Lexend"/>
                <a:cs typeface="Lexend"/>
                <a:sym typeface="Lexend"/>
              </a:rPr>
              <a:t>Statistics</a:t>
            </a:r>
            <a:endParaRPr sz="900" u="sng">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R = 0.57</a:t>
            </a:r>
            <a:endParaRPr sz="900">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P = 10</a:t>
            </a:r>
            <a:r>
              <a:rPr baseline="30000" lang="en" sz="900">
                <a:latin typeface="Lexend"/>
                <a:ea typeface="Lexend"/>
                <a:cs typeface="Lexend"/>
                <a:sym typeface="Lexend"/>
              </a:rPr>
              <a:t>-65</a:t>
            </a:r>
            <a:endParaRPr baseline="30000" sz="900">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sp>
        <p:nvSpPr>
          <p:cNvPr id="200" name="Google Shape;200;p41"/>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sea data</a:t>
            </a:r>
            <a:endParaRPr>
              <a:latin typeface="Lexend"/>
              <a:ea typeface="Lexend"/>
              <a:cs typeface="Lexend"/>
              <a:sym typeface="Lexend"/>
            </a:endParaRPr>
          </a:p>
        </p:txBody>
      </p:sp>
      <p:sp>
        <p:nvSpPr>
          <p:cNvPr id="201" name="Google Shape;201;p41"/>
          <p:cNvSpPr txBox="1"/>
          <p:nvPr/>
        </p:nvSpPr>
        <p:spPr>
          <a:xfrm>
            <a:off x="76200" y="554450"/>
            <a:ext cx="2862300" cy="5232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SzPts val="1400"/>
              <a:buFont typeface="Lexend"/>
              <a:buChar char="●"/>
            </a:pPr>
            <a:r>
              <a:rPr lang="en">
                <a:latin typeface="Lexend"/>
                <a:ea typeface="Lexend"/>
                <a:cs typeface="Lexend"/>
                <a:sym typeface="Lexend"/>
              </a:rPr>
              <a:t>Breadcrumb animation of atmospheric temperature </a:t>
            </a:r>
            <a:endParaRPr>
              <a:latin typeface="Lexend"/>
              <a:ea typeface="Lexend"/>
              <a:cs typeface="Lexend"/>
              <a:sym typeface="Lexend"/>
            </a:endParaRPr>
          </a:p>
        </p:txBody>
      </p:sp>
      <p:pic>
        <p:nvPicPr>
          <p:cNvPr id="202" name="Google Shape;202;p41" title="airtemp2.avi">
            <a:hlinkClick r:id="rId3"/>
          </p:cNvPr>
          <p:cNvPicPr preferRelativeResize="0"/>
          <p:nvPr/>
        </p:nvPicPr>
        <p:blipFill>
          <a:blip r:embed="rId4">
            <a:alphaModFix/>
          </a:blip>
          <a:stretch>
            <a:fillRect/>
          </a:stretch>
        </p:blipFill>
        <p:spPr>
          <a:xfrm>
            <a:off x="3090900" y="589549"/>
            <a:ext cx="5868735" cy="4401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24"/>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What is fog?</a:t>
            </a:r>
            <a:endParaRPr sz="2000">
              <a:latin typeface="Lexend"/>
              <a:ea typeface="Lexend"/>
              <a:cs typeface="Lexend"/>
              <a:sym typeface="Lexend"/>
            </a:endParaRPr>
          </a:p>
        </p:txBody>
      </p:sp>
      <p:sp>
        <p:nvSpPr>
          <p:cNvPr id="73" name="Google Shape;73;p24"/>
          <p:cNvSpPr txBox="1"/>
          <p:nvPr/>
        </p:nvSpPr>
        <p:spPr>
          <a:xfrm>
            <a:off x="1329850" y="1192825"/>
            <a:ext cx="6937200" cy="240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3000">
                <a:solidFill>
                  <a:schemeClr val="lt1"/>
                </a:solidFill>
                <a:latin typeface="Lexend"/>
                <a:ea typeface="Lexend"/>
                <a:cs typeface="Lexend"/>
                <a:sym typeface="Lexend"/>
              </a:rPr>
              <a:t>Water droplets suspended in air</a:t>
            </a:r>
            <a:endParaRPr sz="3000">
              <a:solidFill>
                <a:schemeClr val="lt1"/>
              </a:solidFill>
              <a:latin typeface="Lexend"/>
              <a:ea typeface="Lexend"/>
              <a:cs typeface="Lexend"/>
              <a:sym typeface="Lexend"/>
            </a:endParaRPr>
          </a:p>
          <a:p>
            <a:pPr indent="0" lvl="0" marL="0" marR="0" rtl="0" algn="l">
              <a:spcBef>
                <a:spcPts val="0"/>
              </a:spcBef>
              <a:spcAft>
                <a:spcPts val="0"/>
              </a:spcAft>
              <a:buNone/>
            </a:pPr>
            <a:r>
              <a:t/>
            </a:r>
            <a:endParaRPr sz="3000">
              <a:solidFill>
                <a:schemeClr val="lt1"/>
              </a:solidFill>
              <a:latin typeface="Lexend"/>
              <a:ea typeface="Lexend"/>
              <a:cs typeface="Lexend"/>
              <a:sym typeface="Lexend"/>
            </a:endParaRPr>
          </a:p>
          <a:p>
            <a:pPr indent="0" lvl="0" marL="0" marR="0" rtl="0" algn="l">
              <a:spcBef>
                <a:spcPts val="0"/>
              </a:spcBef>
              <a:spcAft>
                <a:spcPts val="0"/>
              </a:spcAft>
              <a:buNone/>
            </a:pPr>
            <a:r>
              <a:rPr lang="en" sz="3000">
                <a:solidFill>
                  <a:schemeClr val="lt1"/>
                </a:solidFill>
                <a:latin typeface="Lexend"/>
                <a:ea typeface="Lexend"/>
                <a:cs typeface="Lexend"/>
                <a:sym typeface="Lexend"/>
              </a:rPr>
              <a:t>1-30 µm</a:t>
            </a:r>
            <a:endParaRPr sz="3000">
              <a:solidFill>
                <a:schemeClr val="lt1"/>
              </a:solidFill>
              <a:latin typeface="Lexend"/>
              <a:ea typeface="Lexend"/>
              <a:cs typeface="Lexend"/>
              <a:sym typeface="Lexend"/>
            </a:endParaRPr>
          </a:p>
          <a:p>
            <a:pPr indent="0" lvl="0" marL="0" marR="0" rtl="0" algn="l">
              <a:spcBef>
                <a:spcPts val="0"/>
              </a:spcBef>
              <a:spcAft>
                <a:spcPts val="0"/>
              </a:spcAft>
              <a:buNone/>
            </a:pPr>
            <a:r>
              <a:t/>
            </a:r>
            <a:endParaRPr sz="3000">
              <a:solidFill>
                <a:schemeClr val="lt1"/>
              </a:solidFill>
              <a:latin typeface="Lexend"/>
              <a:ea typeface="Lexend"/>
              <a:cs typeface="Lexend"/>
              <a:sym typeface="Lexend"/>
            </a:endParaRPr>
          </a:p>
          <a:p>
            <a:pPr indent="0" lvl="0" marL="0" marR="0" rtl="0" algn="l">
              <a:spcBef>
                <a:spcPts val="0"/>
              </a:spcBef>
              <a:spcAft>
                <a:spcPts val="0"/>
              </a:spcAft>
              <a:buNone/>
            </a:pPr>
            <a:r>
              <a:rPr lang="en" sz="3000">
                <a:solidFill>
                  <a:schemeClr val="lt1"/>
                </a:solidFill>
                <a:latin typeface="Lexend"/>
                <a:ea typeface="Lexend"/>
                <a:cs typeface="Lexend"/>
                <a:sym typeface="Lexend"/>
              </a:rPr>
              <a:t>Reduces visibility to less than 1km</a:t>
            </a:r>
            <a:endParaRPr sz="3000">
              <a:solidFill>
                <a:schemeClr val="lt1"/>
              </a:solidFill>
              <a:latin typeface="Lexend"/>
              <a:ea typeface="Lexend"/>
              <a:cs typeface="Lexend"/>
              <a:sym typeface="Lexend"/>
            </a:endParaRPr>
          </a:p>
        </p:txBody>
      </p:sp>
      <p:sp>
        <p:nvSpPr>
          <p:cNvPr id="74" name="Google Shape;74;p24"/>
          <p:cNvSpPr txBox="1"/>
          <p:nvPr/>
        </p:nvSpPr>
        <p:spPr>
          <a:xfrm>
            <a:off x="8267050" y="4754500"/>
            <a:ext cx="6051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hlink"/>
                </a:solidFill>
                <a:hlinkClick r:id="rId4"/>
              </a:rPr>
              <a:t>frankiefoto</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42"/>
          <p:cNvPicPr preferRelativeResize="0"/>
          <p:nvPr/>
        </p:nvPicPr>
        <p:blipFill rotWithShape="1">
          <a:blip r:embed="rId3">
            <a:alphaModFix/>
          </a:blip>
          <a:srcRect b="0" l="0" r="0" t="0"/>
          <a:stretch/>
        </p:blipFill>
        <p:spPr>
          <a:xfrm>
            <a:off x="-4" y="1333496"/>
            <a:ext cx="9144000" cy="3810004"/>
          </a:xfrm>
          <a:prstGeom prst="rect">
            <a:avLst/>
          </a:prstGeom>
          <a:noFill/>
          <a:ln>
            <a:noFill/>
          </a:ln>
        </p:spPr>
      </p:pic>
      <p:sp>
        <p:nvSpPr>
          <p:cNvPr id="208" name="Google Shape;208;p42"/>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atmospheric data</a:t>
            </a:r>
            <a:endParaRPr>
              <a:latin typeface="Lexend"/>
              <a:ea typeface="Lexend"/>
              <a:cs typeface="Lexend"/>
              <a:sym typeface="Lexend"/>
            </a:endParaRPr>
          </a:p>
        </p:txBody>
      </p:sp>
      <p:sp>
        <p:nvSpPr>
          <p:cNvPr id="209" name="Google Shape;209;p42"/>
          <p:cNvSpPr txBox="1"/>
          <p:nvPr/>
        </p:nvSpPr>
        <p:spPr>
          <a:xfrm>
            <a:off x="76200" y="554450"/>
            <a:ext cx="2862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10" name="Google Shape;210;p42"/>
          <p:cNvSpPr txBox="1"/>
          <p:nvPr/>
        </p:nvSpPr>
        <p:spPr>
          <a:xfrm>
            <a:off x="76200" y="554450"/>
            <a:ext cx="8829000" cy="19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WS = sqrt(u</a:t>
            </a:r>
            <a:r>
              <a:rPr baseline="30000" lang="en">
                <a:latin typeface="Lexend"/>
                <a:ea typeface="Lexend"/>
                <a:cs typeface="Lexend"/>
                <a:sym typeface="Lexend"/>
              </a:rPr>
              <a:t>2</a:t>
            </a:r>
            <a:r>
              <a:rPr lang="en">
                <a:latin typeface="Lexend"/>
                <a:ea typeface="Lexend"/>
                <a:cs typeface="Lexend"/>
                <a:sym typeface="Lexend"/>
              </a:rPr>
              <a:t>+v</a:t>
            </a:r>
            <a:r>
              <a:rPr baseline="30000" lang="en">
                <a:latin typeface="Lexend"/>
                <a:ea typeface="Lexend"/>
                <a:cs typeface="Lexend"/>
                <a:sym typeface="Lexend"/>
              </a:rPr>
              <a:t>2</a:t>
            </a:r>
            <a:r>
              <a:rPr lang="en">
                <a:latin typeface="Lexend"/>
                <a:ea typeface="Lexend"/>
                <a:cs typeface="Lexend"/>
                <a:sym typeface="Lexend"/>
              </a:rPr>
              <a:t>)</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None/>
            </a:pPr>
            <a:r>
              <a:rPr lang="en">
                <a:latin typeface="Lexend"/>
                <a:ea typeface="Lexend"/>
                <a:cs typeface="Lexend"/>
                <a:sym typeface="Lexend"/>
              </a:rPr>
              <a:t>Correlation coefficient is statistically significant</a:t>
            </a:r>
            <a:endParaRPr>
              <a:latin typeface="Lexend"/>
              <a:ea typeface="Lexend"/>
              <a:cs typeface="Lexend"/>
              <a:sym typeface="Lexend"/>
            </a:endParaRPr>
          </a:p>
        </p:txBody>
      </p:sp>
      <p:sp>
        <p:nvSpPr>
          <p:cNvPr id="211" name="Google Shape;211;p42"/>
          <p:cNvSpPr txBox="1"/>
          <p:nvPr/>
        </p:nvSpPr>
        <p:spPr>
          <a:xfrm>
            <a:off x="6649050" y="1418900"/>
            <a:ext cx="1162200" cy="512700"/>
          </a:xfrm>
          <a:prstGeom prst="rect">
            <a:avLst/>
          </a:prstGeom>
          <a:solidFill>
            <a:srgbClr val="CCCC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latin typeface="Lexend"/>
                <a:ea typeface="Lexend"/>
                <a:cs typeface="Lexend"/>
                <a:sym typeface="Lexend"/>
              </a:rPr>
              <a:t>Statistics</a:t>
            </a:r>
            <a:endParaRPr sz="900" u="sng">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R = 0.63</a:t>
            </a:r>
            <a:endParaRPr sz="900">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P = 10</a:t>
            </a:r>
            <a:r>
              <a:rPr baseline="30000" lang="en" sz="900">
                <a:latin typeface="Lexend"/>
                <a:ea typeface="Lexend"/>
                <a:cs typeface="Lexend"/>
                <a:sym typeface="Lexend"/>
              </a:rPr>
              <a:t>-85</a:t>
            </a:r>
            <a:endParaRPr baseline="30000" sz="900">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43"/>
          <p:cNvPicPr preferRelativeResize="0"/>
          <p:nvPr/>
        </p:nvPicPr>
        <p:blipFill rotWithShape="1">
          <a:blip r:embed="rId3">
            <a:alphaModFix/>
          </a:blip>
          <a:srcRect b="0" l="0" r="0" t="0"/>
          <a:stretch/>
        </p:blipFill>
        <p:spPr>
          <a:xfrm>
            <a:off x="-4" y="1333496"/>
            <a:ext cx="9144000" cy="3810004"/>
          </a:xfrm>
          <a:prstGeom prst="rect">
            <a:avLst/>
          </a:prstGeom>
          <a:noFill/>
          <a:ln>
            <a:noFill/>
          </a:ln>
        </p:spPr>
      </p:pic>
      <p:sp>
        <p:nvSpPr>
          <p:cNvPr id="217" name="Google Shape;217;p43"/>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atmospheric data</a:t>
            </a:r>
            <a:endParaRPr>
              <a:latin typeface="Lexend"/>
              <a:ea typeface="Lexend"/>
              <a:cs typeface="Lexend"/>
              <a:sym typeface="Lexend"/>
            </a:endParaRPr>
          </a:p>
        </p:txBody>
      </p:sp>
      <p:sp>
        <p:nvSpPr>
          <p:cNvPr id="218" name="Google Shape;218;p43"/>
          <p:cNvSpPr txBox="1"/>
          <p:nvPr/>
        </p:nvSpPr>
        <p:spPr>
          <a:xfrm>
            <a:off x="76200" y="554450"/>
            <a:ext cx="6198000" cy="738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WD = atan2(v/u)</a:t>
            </a:r>
            <a:endParaRPr>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a:solidFill>
                  <a:schemeClr val="dk1"/>
                </a:solidFill>
                <a:latin typeface="Lexend"/>
                <a:ea typeface="Lexend"/>
                <a:cs typeface="Lexend"/>
                <a:sym typeface="Lexend"/>
              </a:rPr>
              <a:t>Correlation coefficient is statistically significant</a:t>
            </a:r>
            <a:endParaRPr>
              <a:solidFill>
                <a:schemeClr val="dk1"/>
              </a:solidFill>
              <a:latin typeface="Lexend"/>
              <a:ea typeface="Lexend"/>
              <a:cs typeface="Lexend"/>
              <a:sym typeface="Lexend"/>
            </a:endParaRPr>
          </a:p>
        </p:txBody>
      </p:sp>
      <p:sp>
        <p:nvSpPr>
          <p:cNvPr id="219" name="Google Shape;219;p43"/>
          <p:cNvSpPr txBox="1"/>
          <p:nvPr/>
        </p:nvSpPr>
        <p:spPr>
          <a:xfrm>
            <a:off x="6649050" y="1418900"/>
            <a:ext cx="1162200" cy="512700"/>
          </a:xfrm>
          <a:prstGeom prst="rect">
            <a:avLst/>
          </a:prstGeom>
          <a:solidFill>
            <a:srgbClr val="CCCC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latin typeface="Lexend"/>
                <a:ea typeface="Lexend"/>
                <a:cs typeface="Lexend"/>
                <a:sym typeface="Lexend"/>
              </a:rPr>
              <a:t>Statistics</a:t>
            </a:r>
            <a:endParaRPr sz="900" u="sng">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R = 0.51</a:t>
            </a:r>
            <a:endParaRPr sz="900">
              <a:latin typeface="Lexend"/>
              <a:ea typeface="Lexend"/>
              <a:cs typeface="Lexend"/>
              <a:sym typeface="Lexend"/>
            </a:endParaRPr>
          </a:p>
          <a:p>
            <a:pPr indent="0" lvl="0" marL="0" rtl="0" algn="ctr">
              <a:spcBef>
                <a:spcPts val="0"/>
              </a:spcBef>
              <a:spcAft>
                <a:spcPts val="0"/>
              </a:spcAft>
              <a:buNone/>
            </a:pPr>
            <a:r>
              <a:rPr lang="en" sz="900">
                <a:latin typeface="Lexend"/>
                <a:ea typeface="Lexend"/>
                <a:cs typeface="Lexend"/>
                <a:sym typeface="Lexend"/>
              </a:rPr>
              <a:t>P = 10</a:t>
            </a:r>
            <a:r>
              <a:rPr baseline="30000" lang="en" sz="900">
                <a:latin typeface="Lexend"/>
                <a:ea typeface="Lexend"/>
                <a:cs typeface="Lexend"/>
                <a:sym typeface="Lexend"/>
              </a:rPr>
              <a:t>-52</a:t>
            </a:r>
            <a:endParaRPr baseline="30000" sz="900">
              <a:latin typeface="Lexend"/>
              <a:ea typeface="Lexend"/>
              <a:cs typeface="Lexend"/>
              <a:sym typeface="Lexe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4"/>
          <p:cNvPicPr preferRelativeResize="0"/>
          <p:nvPr/>
        </p:nvPicPr>
        <p:blipFill rotWithShape="1">
          <a:blip r:embed="rId3">
            <a:alphaModFix/>
          </a:blip>
          <a:srcRect b="0" l="0" r="0" t="0"/>
          <a:stretch/>
        </p:blipFill>
        <p:spPr>
          <a:xfrm>
            <a:off x="152400" y="647701"/>
            <a:ext cx="8991600" cy="4495800"/>
          </a:xfrm>
          <a:prstGeom prst="rect">
            <a:avLst/>
          </a:prstGeom>
          <a:noFill/>
          <a:ln>
            <a:noFill/>
          </a:ln>
        </p:spPr>
      </p:pic>
      <p:sp>
        <p:nvSpPr>
          <p:cNvPr id="225" name="Google Shape;225;p44"/>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Visibility</a:t>
            </a:r>
            <a:endParaRPr>
              <a:latin typeface="Lexend"/>
              <a:ea typeface="Lexend"/>
              <a:cs typeface="Lexend"/>
              <a:sym typeface="Lexend"/>
            </a:endParaRPr>
          </a:p>
        </p:txBody>
      </p:sp>
      <p:sp>
        <p:nvSpPr>
          <p:cNvPr id="226" name="Google Shape;226;p44"/>
          <p:cNvSpPr/>
          <p:nvPr/>
        </p:nvSpPr>
        <p:spPr>
          <a:xfrm>
            <a:off x="2764375" y="2623475"/>
            <a:ext cx="990300" cy="1079100"/>
          </a:xfrm>
          <a:prstGeom prst="ellipse">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44"/>
          <p:cNvSpPr/>
          <p:nvPr/>
        </p:nvSpPr>
        <p:spPr>
          <a:xfrm>
            <a:off x="4572000" y="2690000"/>
            <a:ext cx="990300" cy="1079100"/>
          </a:xfrm>
          <a:prstGeom prst="ellipse">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44"/>
          <p:cNvSpPr/>
          <p:nvPr/>
        </p:nvSpPr>
        <p:spPr>
          <a:xfrm>
            <a:off x="5788725" y="2690000"/>
            <a:ext cx="990300" cy="1079100"/>
          </a:xfrm>
          <a:prstGeom prst="ellipse">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44"/>
          <p:cNvSpPr/>
          <p:nvPr/>
        </p:nvSpPr>
        <p:spPr>
          <a:xfrm>
            <a:off x="6900025" y="1396725"/>
            <a:ext cx="771000" cy="7857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44"/>
          <p:cNvSpPr/>
          <p:nvPr/>
        </p:nvSpPr>
        <p:spPr>
          <a:xfrm>
            <a:off x="6976225" y="3381875"/>
            <a:ext cx="771000" cy="6918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44"/>
          <p:cNvSpPr txBox="1"/>
          <p:nvPr/>
        </p:nvSpPr>
        <p:spPr>
          <a:xfrm>
            <a:off x="6835825" y="1664025"/>
            <a:ext cx="99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Not fog</a:t>
            </a:r>
            <a:endParaRPr>
              <a:latin typeface="Lexend"/>
              <a:ea typeface="Lexend"/>
              <a:cs typeface="Lexend"/>
              <a:sym typeface="Lexend"/>
            </a:endParaRPr>
          </a:p>
        </p:txBody>
      </p:sp>
      <p:sp>
        <p:nvSpPr>
          <p:cNvPr id="232" name="Google Shape;232;p44"/>
          <p:cNvSpPr txBox="1"/>
          <p:nvPr/>
        </p:nvSpPr>
        <p:spPr>
          <a:xfrm>
            <a:off x="6835825" y="3602225"/>
            <a:ext cx="99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Fog</a:t>
            </a:r>
            <a:endParaRPr>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5"/>
          <p:cNvPicPr preferRelativeResize="0"/>
          <p:nvPr/>
        </p:nvPicPr>
        <p:blipFill rotWithShape="1">
          <a:blip r:embed="rId3">
            <a:alphaModFix/>
          </a:blip>
          <a:srcRect b="0" l="0" r="0" t="0"/>
          <a:stretch/>
        </p:blipFill>
        <p:spPr>
          <a:xfrm>
            <a:off x="152400" y="647701"/>
            <a:ext cx="8991600" cy="4495800"/>
          </a:xfrm>
          <a:prstGeom prst="rect">
            <a:avLst/>
          </a:prstGeom>
          <a:noFill/>
          <a:ln>
            <a:noFill/>
          </a:ln>
        </p:spPr>
      </p:pic>
      <p:sp>
        <p:nvSpPr>
          <p:cNvPr id="238" name="Google Shape;238;p45"/>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Visibility</a:t>
            </a:r>
            <a:endParaRPr>
              <a:latin typeface="Lexend"/>
              <a:ea typeface="Lexend"/>
              <a:cs typeface="Lexend"/>
              <a:sym typeface="Lexend"/>
            </a:endParaRPr>
          </a:p>
        </p:txBody>
      </p:sp>
      <p:sp>
        <p:nvSpPr>
          <p:cNvPr id="239" name="Google Shape;239;p45"/>
          <p:cNvSpPr/>
          <p:nvPr/>
        </p:nvSpPr>
        <p:spPr>
          <a:xfrm>
            <a:off x="2764375" y="2623475"/>
            <a:ext cx="990300" cy="1079100"/>
          </a:xfrm>
          <a:prstGeom prst="ellipse">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45"/>
          <p:cNvSpPr/>
          <p:nvPr/>
        </p:nvSpPr>
        <p:spPr>
          <a:xfrm>
            <a:off x="4572000" y="2690000"/>
            <a:ext cx="990300" cy="1079100"/>
          </a:xfrm>
          <a:prstGeom prst="ellipse">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45"/>
          <p:cNvSpPr/>
          <p:nvPr/>
        </p:nvSpPr>
        <p:spPr>
          <a:xfrm>
            <a:off x="5788725" y="2690000"/>
            <a:ext cx="990300" cy="1079100"/>
          </a:xfrm>
          <a:prstGeom prst="ellipse">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45"/>
          <p:cNvSpPr/>
          <p:nvPr/>
        </p:nvSpPr>
        <p:spPr>
          <a:xfrm>
            <a:off x="6900025" y="1396725"/>
            <a:ext cx="771000" cy="7857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45"/>
          <p:cNvSpPr/>
          <p:nvPr/>
        </p:nvSpPr>
        <p:spPr>
          <a:xfrm>
            <a:off x="6976225" y="3381875"/>
            <a:ext cx="771000" cy="6918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45"/>
          <p:cNvSpPr txBox="1"/>
          <p:nvPr/>
        </p:nvSpPr>
        <p:spPr>
          <a:xfrm>
            <a:off x="6835825" y="1664025"/>
            <a:ext cx="99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Not fog</a:t>
            </a:r>
            <a:endParaRPr>
              <a:latin typeface="Lexend"/>
              <a:ea typeface="Lexend"/>
              <a:cs typeface="Lexend"/>
              <a:sym typeface="Lexend"/>
            </a:endParaRPr>
          </a:p>
        </p:txBody>
      </p:sp>
      <p:sp>
        <p:nvSpPr>
          <p:cNvPr id="245" name="Google Shape;245;p45"/>
          <p:cNvSpPr txBox="1"/>
          <p:nvPr/>
        </p:nvSpPr>
        <p:spPr>
          <a:xfrm>
            <a:off x="6835825" y="3602225"/>
            <a:ext cx="9903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Fog</a:t>
            </a:r>
            <a:endParaRPr>
              <a:latin typeface="Lexend"/>
              <a:ea typeface="Lexend"/>
              <a:cs typeface="Lexend"/>
              <a:sym typeface="Lexe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46"/>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Conclusions and Future Work</a:t>
            </a:r>
            <a:endParaRPr b="1" sz="2000">
              <a:solidFill>
                <a:srgbClr val="182B4A"/>
              </a:solidFill>
              <a:latin typeface="Lexend"/>
              <a:ea typeface="Lexend"/>
              <a:cs typeface="Lexend"/>
              <a:sym typeface="Lexend"/>
            </a:endParaRPr>
          </a:p>
        </p:txBody>
      </p:sp>
      <p:sp>
        <p:nvSpPr>
          <p:cNvPr id="251" name="Google Shape;251;p46"/>
          <p:cNvSpPr txBox="1"/>
          <p:nvPr/>
        </p:nvSpPr>
        <p:spPr>
          <a:xfrm>
            <a:off x="381000" y="554450"/>
            <a:ext cx="8382000" cy="307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a:p>
        </p:txBody>
      </p:sp>
      <p:sp>
        <p:nvSpPr>
          <p:cNvPr id="252" name="Google Shape;252;p46"/>
          <p:cNvSpPr txBox="1"/>
          <p:nvPr/>
        </p:nvSpPr>
        <p:spPr>
          <a:xfrm>
            <a:off x="304800" y="478250"/>
            <a:ext cx="8382000" cy="16008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SzPts val="1400"/>
              <a:buFont typeface="Lexend"/>
              <a:buChar char="●"/>
            </a:pPr>
            <a:r>
              <a:rPr lang="en">
                <a:latin typeface="Lexend"/>
                <a:ea typeface="Lexend"/>
                <a:cs typeface="Lexend"/>
                <a:sym typeface="Lexend"/>
              </a:rPr>
              <a:t>Model shows good skill at predicting observed atmospheric conditions</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It struggles with small-scale fluctuations that affect the system</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Inability to deploy wave gliders and single-track of data make it difficult to draw as many conclusions as we would like</a:t>
            </a:r>
            <a:endParaRPr>
              <a:latin typeface="Lexend"/>
              <a:ea typeface="Lexend"/>
              <a:cs typeface="Lexend"/>
              <a:sym typeface="Lexend"/>
            </a:endParaRPr>
          </a:p>
          <a:p>
            <a:pPr indent="0" lvl="0" marL="0" marR="0" rtl="0" algn="l">
              <a:spcBef>
                <a:spcPts val="0"/>
              </a:spcBef>
              <a:spcAft>
                <a:spcPts val="0"/>
              </a:spcAft>
              <a:buNone/>
            </a:pPr>
            <a:r>
              <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Future work</a:t>
            </a:r>
            <a:endParaRPr>
              <a:latin typeface="Lexend"/>
              <a:ea typeface="Lexend"/>
              <a:cs typeface="Lexend"/>
              <a:sym typeface="Lexend"/>
            </a:endParaRPr>
          </a:p>
          <a:p>
            <a:pPr indent="-317500" lvl="0" marL="457200" marR="0" rtl="0" algn="l">
              <a:spcBef>
                <a:spcPts val="0"/>
              </a:spcBef>
              <a:spcAft>
                <a:spcPts val="0"/>
              </a:spcAft>
              <a:buSzPts val="1400"/>
              <a:buFont typeface="Lexend"/>
              <a:buChar char="●"/>
            </a:pPr>
            <a:r>
              <a:rPr lang="en">
                <a:latin typeface="Lexend"/>
                <a:ea typeface="Lexend"/>
                <a:cs typeface="Lexend"/>
                <a:sym typeface="Lexend"/>
              </a:rPr>
              <a:t>Do a 2-D interpolation</a:t>
            </a:r>
            <a:endParaRPr>
              <a:latin typeface="Lexend"/>
              <a:ea typeface="Lexend"/>
              <a:cs typeface="Lexend"/>
              <a:sym typeface="Lexend"/>
            </a:endParaRPr>
          </a:p>
        </p:txBody>
      </p:sp>
      <p:sp>
        <p:nvSpPr>
          <p:cNvPr id="253" name="Google Shape;253;p46"/>
          <p:cNvSpPr txBox="1"/>
          <p:nvPr/>
        </p:nvSpPr>
        <p:spPr>
          <a:xfrm>
            <a:off x="2100000" y="2571750"/>
            <a:ext cx="4944000" cy="18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900">
                <a:solidFill>
                  <a:srgbClr val="00FFFF"/>
                </a:solidFill>
                <a:latin typeface="Lexend"/>
                <a:ea typeface="Lexend"/>
                <a:cs typeface="Lexend"/>
                <a:sym typeface="Lexend"/>
              </a:rPr>
              <a:t>THANK YOU</a:t>
            </a:r>
            <a:endParaRPr sz="5900">
              <a:solidFill>
                <a:srgbClr val="00FFFF"/>
              </a:solidFill>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pic>
        <p:nvPicPr>
          <p:cNvPr id="258" name="Google Shape;258;p47"/>
          <p:cNvPicPr preferRelativeResize="0"/>
          <p:nvPr/>
        </p:nvPicPr>
        <p:blipFill rotWithShape="1">
          <a:blip r:embed="rId3">
            <a:alphaModFix/>
          </a:blip>
          <a:srcRect b="0" l="0" r="0" t="0"/>
          <a:stretch/>
        </p:blipFill>
        <p:spPr>
          <a:xfrm>
            <a:off x="96075" y="590300"/>
            <a:ext cx="9047923" cy="4467525"/>
          </a:xfrm>
          <a:prstGeom prst="rect">
            <a:avLst/>
          </a:prstGeom>
          <a:noFill/>
          <a:ln>
            <a:noFill/>
          </a:ln>
        </p:spPr>
      </p:pic>
      <p:sp>
        <p:nvSpPr>
          <p:cNvPr id="259" name="Google Shape;259;p47"/>
          <p:cNvSpPr/>
          <p:nvPr/>
        </p:nvSpPr>
        <p:spPr>
          <a:xfrm>
            <a:off x="3059850" y="669275"/>
            <a:ext cx="934500" cy="41067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47"/>
          <p:cNvSpPr/>
          <p:nvPr/>
        </p:nvSpPr>
        <p:spPr>
          <a:xfrm>
            <a:off x="5512625" y="669275"/>
            <a:ext cx="934500" cy="41067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47"/>
          <p:cNvSpPr/>
          <p:nvPr/>
        </p:nvSpPr>
        <p:spPr>
          <a:xfrm>
            <a:off x="7246550" y="669275"/>
            <a:ext cx="934500" cy="41067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47"/>
          <p:cNvSpPr txBox="1"/>
          <p:nvPr/>
        </p:nvSpPr>
        <p:spPr>
          <a:xfrm>
            <a:off x="8271650" y="2409750"/>
            <a:ext cx="796200" cy="7311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exend"/>
                <a:ea typeface="Lexend"/>
                <a:cs typeface="Lexend"/>
                <a:sym typeface="Lexend"/>
              </a:rPr>
              <a:t>Humidity is 100% during fog events</a:t>
            </a:r>
            <a:endParaRPr sz="900">
              <a:latin typeface="Lexend"/>
              <a:ea typeface="Lexend"/>
              <a:cs typeface="Lexend"/>
              <a:sym typeface="Lexend"/>
            </a:endParaRPr>
          </a:p>
        </p:txBody>
      </p:sp>
      <p:cxnSp>
        <p:nvCxnSpPr>
          <p:cNvPr id="263" name="Google Shape;263;p47"/>
          <p:cNvCxnSpPr>
            <a:stCxn id="262" idx="1"/>
          </p:cNvCxnSpPr>
          <p:nvPr/>
        </p:nvCxnSpPr>
        <p:spPr>
          <a:xfrm flipH="1">
            <a:off x="7903250" y="2775300"/>
            <a:ext cx="368400" cy="122400"/>
          </a:xfrm>
          <a:prstGeom prst="straightConnector1">
            <a:avLst/>
          </a:prstGeom>
          <a:noFill/>
          <a:ln cap="flat" cmpd="sng" w="9525">
            <a:solidFill>
              <a:schemeClr val="dk2"/>
            </a:solidFill>
            <a:prstDash val="solid"/>
            <a:round/>
            <a:headEnd len="med" w="med" type="none"/>
            <a:tailEnd len="med" w="med" type="triangle"/>
          </a:ln>
        </p:spPr>
      </p:cxnSp>
      <p:sp>
        <p:nvSpPr>
          <p:cNvPr id="264" name="Google Shape;264;p47"/>
          <p:cNvSpPr txBox="1"/>
          <p:nvPr/>
        </p:nvSpPr>
        <p:spPr>
          <a:xfrm>
            <a:off x="8271650" y="3330625"/>
            <a:ext cx="796200" cy="8748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exend"/>
                <a:ea typeface="Lexend"/>
                <a:cs typeface="Lexend"/>
                <a:sym typeface="Lexend"/>
              </a:rPr>
              <a:t>Air is warmer than ocean during fog</a:t>
            </a:r>
            <a:endParaRPr sz="900">
              <a:latin typeface="Lexend"/>
              <a:ea typeface="Lexend"/>
              <a:cs typeface="Lexend"/>
              <a:sym typeface="Lexend"/>
            </a:endParaRPr>
          </a:p>
        </p:txBody>
      </p:sp>
      <p:cxnSp>
        <p:nvCxnSpPr>
          <p:cNvPr id="265" name="Google Shape;265;p47"/>
          <p:cNvCxnSpPr>
            <a:stCxn id="264" idx="1"/>
          </p:cNvCxnSpPr>
          <p:nvPr/>
        </p:nvCxnSpPr>
        <p:spPr>
          <a:xfrm flipH="1">
            <a:off x="7714550" y="3768025"/>
            <a:ext cx="557100" cy="28200"/>
          </a:xfrm>
          <a:prstGeom prst="straightConnector1">
            <a:avLst/>
          </a:prstGeom>
          <a:noFill/>
          <a:ln cap="flat" cmpd="sng" w="9525">
            <a:solidFill>
              <a:schemeClr val="dk2"/>
            </a:solidFill>
            <a:prstDash val="solid"/>
            <a:round/>
            <a:headEnd len="med" w="med" type="none"/>
            <a:tailEnd len="med" w="med" type="triangle"/>
          </a:ln>
        </p:spPr>
      </p:cxnSp>
      <p:sp>
        <p:nvSpPr>
          <p:cNvPr id="266" name="Google Shape;266;p47"/>
          <p:cNvSpPr txBox="1"/>
          <p:nvPr/>
        </p:nvSpPr>
        <p:spPr>
          <a:xfrm>
            <a:off x="8333800" y="1935275"/>
            <a:ext cx="538800" cy="2847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exend"/>
                <a:ea typeface="Lexend"/>
                <a:cs typeface="Lexend"/>
                <a:sym typeface="Lexend"/>
              </a:rPr>
              <a:t>Wind?</a:t>
            </a:r>
            <a:endParaRPr sz="900">
              <a:latin typeface="Lexend"/>
              <a:ea typeface="Lexend"/>
              <a:cs typeface="Lexend"/>
              <a:sym typeface="Lexend"/>
            </a:endParaRPr>
          </a:p>
        </p:txBody>
      </p:sp>
      <p:cxnSp>
        <p:nvCxnSpPr>
          <p:cNvPr id="267" name="Google Shape;267;p47"/>
          <p:cNvCxnSpPr>
            <a:stCxn id="266" idx="1"/>
          </p:cNvCxnSpPr>
          <p:nvPr/>
        </p:nvCxnSpPr>
        <p:spPr>
          <a:xfrm flipH="1">
            <a:off x="7965400" y="2077625"/>
            <a:ext cx="368400" cy="122400"/>
          </a:xfrm>
          <a:prstGeom prst="straightConnector1">
            <a:avLst/>
          </a:prstGeom>
          <a:noFill/>
          <a:ln cap="flat" cmpd="sng" w="9525">
            <a:solidFill>
              <a:schemeClr val="dk2"/>
            </a:solidFill>
            <a:prstDash val="solid"/>
            <a:round/>
            <a:headEnd len="med" w="med" type="none"/>
            <a:tailEnd len="med" w="med" type="triangle"/>
          </a:ln>
        </p:spPr>
      </p:cxnSp>
      <p:sp>
        <p:nvSpPr>
          <p:cNvPr id="268" name="Google Shape;268;p47"/>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Fog Events</a:t>
            </a:r>
            <a:endParaRPr>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sp>
        <p:nvSpPr>
          <p:cNvPr id="273" name="Google Shape;273;p48"/>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Comparisons - ΔT</a:t>
            </a:r>
            <a:endParaRPr>
              <a:latin typeface="Lexend"/>
              <a:ea typeface="Lexend"/>
              <a:cs typeface="Lexend"/>
              <a:sym typeface="Lexend"/>
            </a:endParaRPr>
          </a:p>
        </p:txBody>
      </p:sp>
      <p:sp>
        <p:nvSpPr>
          <p:cNvPr id="274" name="Google Shape;274;p48"/>
          <p:cNvSpPr txBox="1"/>
          <p:nvPr/>
        </p:nvSpPr>
        <p:spPr>
          <a:xfrm>
            <a:off x="76200" y="554450"/>
            <a:ext cx="2862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275" name="Google Shape;275;p48"/>
          <p:cNvPicPr preferRelativeResize="0"/>
          <p:nvPr/>
        </p:nvPicPr>
        <p:blipFill rotWithShape="1">
          <a:blip r:embed="rId3">
            <a:alphaModFix/>
          </a:blip>
          <a:srcRect b="0" l="0" r="0" t="0"/>
          <a:stretch/>
        </p:blipFill>
        <p:spPr>
          <a:xfrm>
            <a:off x="2291425" y="482625"/>
            <a:ext cx="6214575" cy="4660875"/>
          </a:xfrm>
          <a:prstGeom prst="rect">
            <a:avLst/>
          </a:prstGeom>
          <a:noFill/>
          <a:ln>
            <a:noFill/>
          </a:ln>
        </p:spPr>
      </p:pic>
      <p:sp>
        <p:nvSpPr>
          <p:cNvPr id="276" name="Google Shape;276;p48"/>
          <p:cNvSpPr txBox="1"/>
          <p:nvPr/>
        </p:nvSpPr>
        <p:spPr>
          <a:xfrm>
            <a:off x="0" y="925550"/>
            <a:ext cx="2704800" cy="2057700"/>
          </a:xfrm>
          <a:prstGeom prst="rect">
            <a:avLst/>
          </a:prstGeom>
          <a:noFill/>
          <a:ln>
            <a:noFill/>
          </a:ln>
        </p:spPr>
        <p:txBody>
          <a:bodyPr anchorCtr="0" anchor="t" bIns="91425" lIns="91425" spcFirstLastPara="1" rIns="91425" wrap="square" tIns="91425">
            <a:noAutofit/>
          </a:bodyPr>
          <a:lstStyle/>
          <a:p>
            <a:pPr indent="-317500" lvl="0" marL="342900" rtl="0" algn="l">
              <a:spcBef>
                <a:spcPts val="0"/>
              </a:spcBef>
              <a:spcAft>
                <a:spcPts val="0"/>
              </a:spcAft>
              <a:buSzPts val="1400"/>
              <a:buFont typeface="Lexend"/>
              <a:buChar char="●"/>
            </a:pPr>
            <a:r>
              <a:rPr lang="en">
                <a:latin typeface="Lexend"/>
                <a:ea typeface="Lexend"/>
                <a:cs typeface="Lexend"/>
                <a:sym typeface="Lexend"/>
              </a:rPr>
              <a:t>Fog occurs when T</a:t>
            </a:r>
            <a:r>
              <a:rPr baseline="-25000" lang="en">
                <a:latin typeface="Lexend"/>
                <a:ea typeface="Lexend"/>
                <a:cs typeface="Lexend"/>
                <a:sym typeface="Lexend"/>
              </a:rPr>
              <a:t>air</a:t>
            </a:r>
            <a:r>
              <a:rPr lang="en">
                <a:latin typeface="Lexend"/>
                <a:ea typeface="Lexend"/>
                <a:cs typeface="Lexend"/>
                <a:sym typeface="Lexend"/>
              </a:rPr>
              <a:t>&gt;SST (see Formby-Fernandez et al)</a:t>
            </a:r>
            <a:endParaRPr>
              <a:latin typeface="Lexend"/>
              <a:ea typeface="Lexend"/>
              <a:cs typeface="Lexend"/>
              <a:sym typeface="Lexend"/>
            </a:endParaRPr>
          </a:p>
        </p:txBody>
      </p:sp>
      <p:sp>
        <p:nvSpPr>
          <p:cNvPr id="277" name="Google Shape;277;p48"/>
          <p:cNvSpPr txBox="1"/>
          <p:nvPr/>
        </p:nvSpPr>
        <p:spPr>
          <a:xfrm>
            <a:off x="4636700" y="3401325"/>
            <a:ext cx="2210400" cy="255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Air-Sea Temperature Difference</a:t>
            </a:r>
            <a:endParaRPr b="1" sz="11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 name="Shape 281"/>
        <p:cNvGrpSpPr/>
        <p:nvPr/>
      </p:nvGrpSpPr>
      <p:grpSpPr>
        <a:xfrm>
          <a:off x="0" y="0"/>
          <a:ext cx="0" cy="0"/>
          <a:chOff x="0" y="0"/>
          <a:chExt cx="0" cy="0"/>
        </a:xfrm>
      </p:grpSpPr>
      <p:pic>
        <p:nvPicPr>
          <p:cNvPr id="282" name="Google Shape;282;p49"/>
          <p:cNvPicPr preferRelativeResize="0"/>
          <p:nvPr/>
        </p:nvPicPr>
        <p:blipFill>
          <a:blip r:embed="rId3">
            <a:alphaModFix/>
          </a:blip>
          <a:stretch>
            <a:fillRect/>
          </a:stretch>
        </p:blipFill>
        <p:spPr>
          <a:xfrm>
            <a:off x="119088" y="381000"/>
            <a:ext cx="8753429" cy="4838701"/>
          </a:xfrm>
          <a:prstGeom prst="rect">
            <a:avLst/>
          </a:prstGeom>
          <a:noFill/>
          <a:ln>
            <a:noFill/>
          </a:ln>
        </p:spPr>
      </p:pic>
      <p:sp>
        <p:nvSpPr>
          <p:cNvPr id="283" name="Google Shape;283;p49"/>
          <p:cNvSpPr/>
          <p:nvPr/>
        </p:nvSpPr>
        <p:spPr>
          <a:xfrm>
            <a:off x="3059850" y="669275"/>
            <a:ext cx="934500" cy="41067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49"/>
          <p:cNvSpPr/>
          <p:nvPr/>
        </p:nvSpPr>
        <p:spPr>
          <a:xfrm>
            <a:off x="5512625" y="669275"/>
            <a:ext cx="934500" cy="41067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49"/>
          <p:cNvSpPr/>
          <p:nvPr/>
        </p:nvSpPr>
        <p:spPr>
          <a:xfrm>
            <a:off x="7246550" y="669275"/>
            <a:ext cx="934500" cy="41067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49"/>
          <p:cNvSpPr txBox="1"/>
          <p:nvPr/>
        </p:nvSpPr>
        <p:spPr>
          <a:xfrm>
            <a:off x="8271650" y="2409750"/>
            <a:ext cx="796200" cy="7311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exend"/>
                <a:ea typeface="Lexend"/>
                <a:cs typeface="Lexend"/>
                <a:sym typeface="Lexend"/>
              </a:rPr>
              <a:t>Humidity is 100% during fog events</a:t>
            </a:r>
            <a:endParaRPr sz="900">
              <a:latin typeface="Lexend"/>
              <a:ea typeface="Lexend"/>
              <a:cs typeface="Lexend"/>
              <a:sym typeface="Lexend"/>
            </a:endParaRPr>
          </a:p>
        </p:txBody>
      </p:sp>
      <p:cxnSp>
        <p:nvCxnSpPr>
          <p:cNvPr id="287" name="Google Shape;287;p49"/>
          <p:cNvCxnSpPr>
            <a:stCxn id="286" idx="1"/>
          </p:cNvCxnSpPr>
          <p:nvPr/>
        </p:nvCxnSpPr>
        <p:spPr>
          <a:xfrm flipH="1">
            <a:off x="7903250" y="2775300"/>
            <a:ext cx="368400" cy="122400"/>
          </a:xfrm>
          <a:prstGeom prst="straightConnector1">
            <a:avLst/>
          </a:prstGeom>
          <a:noFill/>
          <a:ln cap="flat" cmpd="sng" w="9525">
            <a:solidFill>
              <a:schemeClr val="dk2"/>
            </a:solidFill>
            <a:prstDash val="solid"/>
            <a:round/>
            <a:headEnd len="med" w="med" type="none"/>
            <a:tailEnd len="med" w="med" type="triangle"/>
          </a:ln>
        </p:spPr>
      </p:cxnSp>
      <p:sp>
        <p:nvSpPr>
          <p:cNvPr id="288" name="Google Shape;288;p49"/>
          <p:cNvSpPr txBox="1"/>
          <p:nvPr/>
        </p:nvSpPr>
        <p:spPr>
          <a:xfrm>
            <a:off x="8271650" y="3330625"/>
            <a:ext cx="796200" cy="8748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exend"/>
                <a:ea typeface="Lexend"/>
                <a:cs typeface="Lexend"/>
                <a:sym typeface="Lexend"/>
              </a:rPr>
              <a:t>Air is warmer than ocean during fog</a:t>
            </a:r>
            <a:endParaRPr sz="900">
              <a:latin typeface="Lexend"/>
              <a:ea typeface="Lexend"/>
              <a:cs typeface="Lexend"/>
              <a:sym typeface="Lexend"/>
            </a:endParaRPr>
          </a:p>
        </p:txBody>
      </p:sp>
      <p:cxnSp>
        <p:nvCxnSpPr>
          <p:cNvPr id="289" name="Google Shape;289;p49"/>
          <p:cNvCxnSpPr>
            <a:stCxn id="288" idx="1"/>
          </p:cNvCxnSpPr>
          <p:nvPr/>
        </p:nvCxnSpPr>
        <p:spPr>
          <a:xfrm flipH="1">
            <a:off x="7714550" y="3768025"/>
            <a:ext cx="557100" cy="28200"/>
          </a:xfrm>
          <a:prstGeom prst="straightConnector1">
            <a:avLst/>
          </a:prstGeom>
          <a:noFill/>
          <a:ln cap="flat" cmpd="sng" w="9525">
            <a:solidFill>
              <a:schemeClr val="dk2"/>
            </a:solidFill>
            <a:prstDash val="solid"/>
            <a:round/>
            <a:headEnd len="med" w="med" type="none"/>
            <a:tailEnd len="med" w="med" type="triangle"/>
          </a:ln>
        </p:spPr>
      </p:cxnSp>
      <p:sp>
        <p:nvSpPr>
          <p:cNvPr id="290" name="Google Shape;290;p49"/>
          <p:cNvSpPr txBox="1"/>
          <p:nvPr/>
        </p:nvSpPr>
        <p:spPr>
          <a:xfrm>
            <a:off x="8333800" y="1935275"/>
            <a:ext cx="538800" cy="2847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exend"/>
                <a:ea typeface="Lexend"/>
                <a:cs typeface="Lexend"/>
                <a:sym typeface="Lexend"/>
              </a:rPr>
              <a:t>Wind?</a:t>
            </a:r>
            <a:endParaRPr sz="900">
              <a:latin typeface="Lexend"/>
              <a:ea typeface="Lexend"/>
              <a:cs typeface="Lexend"/>
              <a:sym typeface="Lexend"/>
            </a:endParaRPr>
          </a:p>
        </p:txBody>
      </p:sp>
      <p:cxnSp>
        <p:nvCxnSpPr>
          <p:cNvPr id="291" name="Google Shape;291;p49"/>
          <p:cNvCxnSpPr>
            <a:stCxn id="290" idx="1"/>
          </p:cNvCxnSpPr>
          <p:nvPr/>
        </p:nvCxnSpPr>
        <p:spPr>
          <a:xfrm flipH="1">
            <a:off x="7965400" y="2077625"/>
            <a:ext cx="368400" cy="122400"/>
          </a:xfrm>
          <a:prstGeom prst="straightConnector1">
            <a:avLst/>
          </a:prstGeom>
          <a:noFill/>
          <a:ln cap="flat" cmpd="sng" w="9525">
            <a:solidFill>
              <a:schemeClr val="dk2"/>
            </a:solidFill>
            <a:prstDash val="solid"/>
            <a:round/>
            <a:headEnd len="med" w="med" type="none"/>
            <a:tailEnd len="med" w="med" type="triangle"/>
          </a:ln>
        </p:spPr>
      </p:cxnSp>
      <p:sp>
        <p:nvSpPr>
          <p:cNvPr id="292" name="Google Shape;292;p49"/>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Fog Events</a:t>
            </a:r>
            <a:endParaRPr>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sp>
        <p:nvSpPr>
          <p:cNvPr id="297" name="Google Shape;297;p50"/>
          <p:cNvSpPr txBox="1"/>
          <p:nvPr>
            <p:ph type="title"/>
          </p:nvPr>
        </p:nvSpPr>
        <p:spPr>
          <a:xfrm>
            <a:off x="457200" y="205978"/>
            <a:ext cx="8229600" cy="8574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a:t>extra</a:t>
            </a:r>
            <a:endParaRPr/>
          </a:p>
        </p:txBody>
      </p:sp>
      <p:sp>
        <p:nvSpPr>
          <p:cNvPr id="298" name="Google Shape;298;p50"/>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pic>
        <p:nvPicPr>
          <p:cNvPr id="299" name="Google Shape;299;p50"/>
          <p:cNvPicPr preferRelativeResize="0"/>
          <p:nvPr/>
        </p:nvPicPr>
        <p:blipFill>
          <a:blip r:embed="rId3">
            <a:alphaModFix/>
          </a:blip>
          <a:stretch>
            <a:fillRect/>
          </a:stretch>
        </p:blipFill>
        <p:spPr>
          <a:xfrm>
            <a:off x="1570625" y="1972750"/>
            <a:ext cx="6065475" cy="2823425"/>
          </a:xfrm>
          <a:prstGeom prst="rect">
            <a:avLst/>
          </a:prstGeom>
          <a:noFill/>
          <a:ln>
            <a:noFill/>
          </a:ln>
        </p:spPr>
      </p:pic>
      <p:sp>
        <p:nvSpPr>
          <p:cNvPr id="300" name="Google Shape;300;p50"/>
          <p:cNvSpPr txBox="1"/>
          <p:nvPr/>
        </p:nvSpPr>
        <p:spPr>
          <a:xfrm>
            <a:off x="2163725" y="4755925"/>
            <a:ext cx="53574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Lexend"/>
                <a:ea typeface="Lexend"/>
                <a:cs typeface="Lexend"/>
                <a:sym typeface="Lexend"/>
              </a:rPr>
              <a:t>Formby-Fernandez et al, </a:t>
            </a:r>
            <a:r>
              <a:rPr i="1" lang="en" sz="700">
                <a:latin typeface="Lexend"/>
                <a:ea typeface="Lexend"/>
                <a:cs typeface="Lexend"/>
                <a:sym typeface="Lexend"/>
              </a:rPr>
              <a:t>Spatial and temporal structure of the fog life cycle over Atlantic Canada and the Grand Banks</a:t>
            </a:r>
            <a:endParaRPr i="1" sz="700">
              <a:latin typeface="Lexend"/>
              <a:ea typeface="Lexend"/>
              <a:cs typeface="Lexend"/>
              <a:sym typeface="Lexend"/>
            </a:endParaRPr>
          </a:p>
        </p:txBody>
      </p:sp>
      <p:sp>
        <p:nvSpPr>
          <p:cNvPr id="301" name="Google Shape;301;p50"/>
          <p:cNvSpPr txBox="1"/>
          <p:nvPr/>
        </p:nvSpPr>
        <p:spPr>
          <a:xfrm>
            <a:off x="-29575" y="405050"/>
            <a:ext cx="2625600" cy="7726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600">
                <a:solidFill>
                  <a:schemeClr val="dk1"/>
                </a:solidFill>
                <a:latin typeface="Lexend"/>
                <a:ea typeface="Lexend"/>
                <a:cs typeface="Lexend"/>
                <a:sym typeface="Lexend"/>
              </a:rPr>
              <a:t>Fog and Turbulence Interactions in the Marine Atmosphere (FATIMA) is a multi-university project aimed at improving knowledge and prediction capabilities of marine fog.</a:t>
            </a:r>
            <a:endParaRPr sz="1600">
              <a:solidFill>
                <a:schemeClr val="dk1"/>
              </a:solidFill>
              <a:latin typeface="Lexend"/>
              <a:ea typeface="Lexend"/>
              <a:cs typeface="Lexend"/>
              <a:sym typeface="Lexend"/>
            </a:endParaRPr>
          </a:p>
          <a:p>
            <a:pPr indent="0" lvl="0" marL="0" marR="0" rtl="0" algn="l">
              <a:spcBef>
                <a:spcPts val="0"/>
              </a:spcBef>
              <a:spcAft>
                <a:spcPts val="0"/>
              </a:spcAft>
              <a:buNone/>
            </a:pPr>
            <a:r>
              <a:t/>
            </a:r>
            <a:endParaRPr sz="1600">
              <a:solidFill>
                <a:schemeClr val="dk1"/>
              </a:solidFill>
              <a:latin typeface="Lexend"/>
              <a:ea typeface="Lexend"/>
              <a:cs typeface="Lexend"/>
              <a:sym typeface="Lexend"/>
            </a:endParaRPr>
          </a:p>
          <a:p>
            <a:pPr indent="0" lvl="0" marL="0" marR="0" rtl="0" algn="l">
              <a:spcBef>
                <a:spcPts val="0"/>
              </a:spcBef>
              <a:spcAft>
                <a:spcPts val="0"/>
              </a:spcAft>
              <a:buNone/>
            </a:pPr>
            <a:r>
              <a:rPr lang="en" sz="1600">
                <a:solidFill>
                  <a:schemeClr val="dk1"/>
                </a:solidFill>
                <a:latin typeface="Lexend"/>
                <a:ea typeface="Lexend"/>
                <a:cs typeface="Lexend"/>
                <a:sym typeface="Lexend"/>
              </a:rPr>
              <a:t>T</a:t>
            </a:r>
            <a:r>
              <a:rPr lang="en" sz="1600">
                <a:latin typeface="Lexend"/>
                <a:ea typeface="Lexend"/>
                <a:cs typeface="Lexend"/>
                <a:sym typeface="Lexend"/>
              </a:rPr>
              <a:t>he Air-Sea Interaction Laboratory participated in two research campaigns</a:t>
            </a:r>
            <a:endParaRPr sz="1600">
              <a:latin typeface="Lexend"/>
              <a:ea typeface="Lexend"/>
              <a:cs typeface="Lexend"/>
              <a:sym typeface="Lexend"/>
            </a:endParaRPr>
          </a:p>
          <a:p>
            <a:pPr indent="-330200" lvl="0" marL="457200" marR="0" rtl="0" algn="l">
              <a:spcBef>
                <a:spcPts val="0"/>
              </a:spcBef>
              <a:spcAft>
                <a:spcPts val="0"/>
              </a:spcAft>
              <a:buSzPts val="1600"/>
              <a:buFont typeface="Lexend"/>
              <a:buChar char="●"/>
            </a:pPr>
            <a:r>
              <a:rPr lang="en" sz="1600">
                <a:latin typeface="Lexend"/>
                <a:ea typeface="Lexend"/>
                <a:cs typeface="Lexend"/>
                <a:sym typeface="Lexend"/>
              </a:rPr>
              <a:t>Summer 2022 at Sable Island in Canada</a:t>
            </a:r>
            <a:endParaRPr sz="1600">
              <a:latin typeface="Lexend"/>
              <a:ea typeface="Lexend"/>
              <a:cs typeface="Lexend"/>
              <a:sym typeface="Lexend"/>
            </a:endParaRPr>
          </a:p>
          <a:p>
            <a:pPr indent="-330200" lvl="0" marL="457200" marR="0" rtl="0" algn="l">
              <a:spcBef>
                <a:spcPts val="0"/>
              </a:spcBef>
              <a:spcAft>
                <a:spcPts val="0"/>
              </a:spcAft>
              <a:buSzPts val="1600"/>
              <a:buFont typeface="Lexend"/>
              <a:buChar char="●"/>
            </a:pPr>
            <a:r>
              <a:rPr lang="en" sz="1600">
                <a:latin typeface="Lexend"/>
                <a:ea typeface="Lexend"/>
                <a:cs typeface="Lexend"/>
                <a:sym typeface="Lexend"/>
              </a:rPr>
              <a:t>Summer 2023 in the Yellow Sea</a:t>
            </a:r>
            <a:endParaRPr sz="1600">
              <a:latin typeface="Lexend"/>
              <a:ea typeface="Lexend"/>
              <a:cs typeface="Lexend"/>
              <a:sym typeface="Lexend"/>
            </a:endParaRPr>
          </a:p>
          <a:p>
            <a:pPr indent="0" lvl="0" marL="0" marR="0" rtl="0" algn="l">
              <a:spcBef>
                <a:spcPts val="0"/>
              </a:spcBef>
              <a:spcAft>
                <a:spcPts val="0"/>
              </a:spcAft>
              <a:buNone/>
            </a:pPr>
            <a:r>
              <a:t/>
            </a:r>
            <a:endParaRPr sz="1600">
              <a:latin typeface="Lexend"/>
              <a:ea typeface="Lexend"/>
              <a:cs typeface="Lexend"/>
              <a:sym typeface="Lexend"/>
            </a:endParaRPr>
          </a:p>
          <a:p>
            <a:pPr indent="0" lvl="0" marL="0" marR="0" rtl="0" algn="l">
              <a:spcBef>
                <a:spcPts val="0"/>
              </a:spcBef>
              <a:spcAft>
                <a:spcPts val="0"/>
              </a:spcAft>
              <a:buNone/>
            </a:pPr>
            <a:r>
              <a:t/>
            </a:r>
            <a:endParaRPr sz="1600">
              <a:latin typeface="Lexend"/>
              <a:ea typeface="Lexend"/>
              <a:cs typeface="Lexend"/>
              <a:sym typeface="Lexend"/>
            </a:endParaRPr>
          </a:p>
          <a:p>
            <a:pPr indent="0" lvl="0" marL="0" marR="0" rtl="0" algn="l">
              <a:spcBef>
                <a:spcPts val="0"/>
              </a:spcBef>
              <a:spcAft>
                <a:spcPts val="0"/>
              </a:spcAft>
              <a:buNone/>
            </a:pPr>
            <a:r>
              <a:rPr lang="en" sz="1600">
                <a:latin typeface="Lexend"/>
                <a:ea typeface="Lexend"/>
                <a:cs typeface="Lexend"/>
                <a:sym typeface="Lexend"/>
              </a:rPr>
              <a:t>Goals of this summer project:</a:t>
            </a:r>
            <a:endParaRPr sz="1600">
              <a:latin typeface="Lexend"/>
              <a:ea typeface="Lexend"/>
              <a:cs typeface="Lexend"/>
              <a:sym typeface="Lexend"/>
            </a:endParaRPr>
          </a:p>
          <a:p>
            <a:pPr indent="-330200" lvl="0" marL="457200" marR="0" rtl="0" algn="l">
              <a:spcBef>
                <a:spcPts val="0"/>
              </a:spcBef>
              <a:spcAft>
                <a:spcPts val="0"/>
              </a:spcAft>
              <a:buSzPts val="1600"/>
              <a:buFont typeface="Lexend"/>
              <a:buChar char="●"/>
            </a:pPr>
            <a:r>
              <a:rPr lang="en" sz="1600">
                <a:latin typeface="Lexend"/>
                <a:ea typeface="Lexend"/>
                <a:cs typeface="Lexend"/>
                <a:sym typeface="Lexend"/>
              </a:rPr>
              <a:t>Assess model performance relative to observations</a:t>
            </a:r>
            <a:endParaRPr sz="1600">
              <a:latin typeface="Lexend"/>
              <a:ea typeface="Lexend"/>
              <a:cs typeface="Lexend"/>
              <a:sym typeface="Lexend"/>
            </a:endParaRPr>
          </a:p>
          <a:p>
            <a:pPr indent="-330200" lvl="0" marL="457200" marR="0" rtl="0" algn="l">
              <a:spcBef>
                <a:spcPts val="0"/>
              </a:spcBef>
              <a:spcAft>
                <a:spcPts val="0"/>
              </a:spcAft>
              <a:buSzPts val="1600"/>
              <a:buFont typeface="Lexend"/>
              <a:buChar char="●"/>
            </a:pPr>
            <a:r>
              <a:rPr lang="en" sz="1600">
                <a:latin typeface="Lexend"/>
                <a:ea typeface="Lexend"/>
                <a:cs typeface="Lexend"/>
                <a:sym typeface="Lexend"/>
              </a:rPr>
              <a:t>Examine physical processes relevant to fog</a:t>
            </a:r>
            <a:endParaRPr sz="1600">
              <a:latin typeface="Lexend"/>
              <a:ea typeface="Lexend"/>
              <a:cs typeface="Lexend"/>
              <a:sym typeface="Lexend"/>
            </a:endParaRPr>
          </a:p>
          <a:p>
            <a:pPr indent="0" lvl="0" marL="0" marR="0" rtl="0" algn="l">
              <a:spcBef>
                <a:spcPts val="0"/>
              </a:spcBef>
              <a:spcAft>
                <a:spcPts val="0"/>
              </a:spcAft>
              <a:buNone/>
            </a:pPr>
            <a:r>
              <a:t/>
            </a:r>
            <a:endParaRPr sz="1600">
              <a:latin typeface="Lexend"/>
              <a:ea typeface="Lexend"/>
              <a:cs typeface="Lexend"/>
              <a:sym typeface="Lexend"/>
            </a:endParaRPr>
          </a:p>
        </p:txBody>
      </p:sp>
      <p:pic>
        <p:nvPicPr>
          <p:cNvPr id="302" name="Google Shape;302;p50"/>
          <p:cNvPicPr preferRelativeResize="0"/>
          <p:nvPr/>
        </p:nvPicPr>
        <p:blipFill>
          <a:blip r:embed="rId4">
            <a:alphaModFix/>
          </a:blip>
          <a:stretch>
            <a:fillRect/>
          </a:stretch>
        </p:blipFill>
        <p:spPr>
          <a:xfrm>
            <a:off x="2861948" y="437150"/>
            <a:ext cx="6282053" cy="4711476"/>
          </a:xfrm>
          <a:prstGeom prst="rect">
            <a:avLst/>
          </a:prstGeom>
          <a:noFill/>
          <a:ln>
            <a:noFill/>
          </a:ln>
        </p:spPr>
      </p:pic>
      <p:pic>
        <p:nvPicPr>
          <p:cNvPr id="303" name="Google Shape;303;p50"/>
          <p:cNvPicPr preferRelativeResize="0"/>
          <p:nvPr/>
        </p:nvPicPr>
        <p:blipFill rotWithShape="1">
          <a:blip r:embed="rId5">
            <a:alphaModFix/>
          </a:blip>
          <a:srcRect b="0" l="0" r="0" t="0"/>
          <a:stretch/>
        </p:blipFill>
        <p:spPr>
          <a:xfrm>
            <a:off x="2861950" y="472250"/>
            <a:ext cx="6235250" cy="4676376"/>
          </a:xfrm>
          <a:prstGeom prst="rect">
            <a:avLst/>
          </a:prstGeom>
          <a:noFill/>
          <a:ln>
            <a:noFill/>
          </a:ln>
        </p:spPr>
      </p:pic>
      <p:pic>
        <p:nvPicPr>
          <p:cNvPr id="304" name="Google Shape;304;p50"/>
          <p:cNvPicPr preferRelativeResize="0"/>
          <p:nvPr/>
        </p:nvPicPr>
        <p:blipFill rotWithShape="1">
          <a:blip r:embed="rId6">
            <a:alphaModFix/>
          </a:blip>
          <a:srcRect b="0" l="0" r="0" t="0"/>
          <a:stretch/>
        </p:blipFill>
        <p:spPr>
          <a:xfrm>
            <a:off x="2861950" y="487750"/>
            <a:ext cx="6214575" cy="4660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AB2E8"/>
            </a:gs>
            <a:gs pos="50000">
              <a:srgbClr val="B8CFEF"/>
            </a:gs>
            <a:gs pos="100000">
              <a:srgbClr val="DDE6F6"/>
            </a:gs>
          </a:gsLst>
          <a:lin ang="16198662" scaled="0"/>
        </a:gradFill>
      </p:bgPr>
    </p:bg>
    <p:spTree>
      <p:nvGrpSpPr>
        <p:cNvPr id="78" name="Shape 78"/>
        <p:cNvGrpSpPr/>
        <p:nvPr/>
      </p:nvGrpSpPr>
      <p:grpSpPr>
        <a:xfrm>
          <a:off x="0" y="0"/>
          <a:ext cx="0" cy="0"/>
          <a:chOff x="0" y="0"/>
          <a:chExt cx="0" cy="0"/>
        </a:xfrm>
      </p:grpSpPr>
      <p:sp>
        <p:nvSpPr>
          <p:cNvPr id="79" name="Google Shape;79;p25"/>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Advection fog</a:t>
            </a:r>
            <a:endParaRPr sz="2000">
              <a:latin typeface="Lexend"/>
              <a:ea typeface="Lexend"/>
              <a:cs typeface="Lexend"/>
              <a:sym typeface="Lexend"/>
            </a:endParaRPr>
          </a:p>
        </p:txBody>
      </p:sp>
      <p:sp>
        <p:nvSpPr>
          <p:cNvPr id="80" name="Google Shape;80;p25"/>
          <p:cNvSpPr txBox="1"/>
          <p:nvPr/>
        </p:nvSpPr>
        <p:spPr>
          <a:xfrm>
            <a:off x="0" y="598800"/>
            <a:ext cx="9144000" cy="1062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 sz="2100">
                <a:latin typeface="Lexend"/>
                <a:ea typeface="Lexend"/>
                <a:cs typeface="Lexend"/>
                <a:sym typeface="Lexend"/>
              </a:rPr>
              <a:t>Warm, moist air passes over a cooler surface</a:t>
            </a:r>
            <a:endParaRPr sz="2100">
              <a:latin typeface="Lexend"/>
              <a:ea typeface="Lexend"/>
              <a:cs typeface="Lexend"/>
              <a:sym typeface="Lexend"/>
            </a:endParaRPr>
          </a:p>
          <a:p>
            <a:pPr indent="0" lvl="0" marL="0" marR="0" rtl="0" algn="just">
              <a:spcBef>
                <a:spcPts val="0"/>
              </a:spcBef>
              <a:spcAft>
                <a:spcPts val="0"/>
              </a:spcAft>
              <a:buNone/>
            </a:pPr>
            <a:r>
              <a:t/>
            </a:r>
            <a:endParaRPr sz="2100">
              <a:latin typeface="Lexend"/>
              <a:ea typeface="Lexend"/>
              <a:cs typeface="Lexend"/>
              <a:sym typeface="Lexend"/>
            </a:endParaRPr>
          </a:p>
          <a:p>
            <a:pPr indent="0" lvl="0" marL="0" marR="0" rtl="0" algn="just">
              <a:spcBef>
                <a:spcPts val="0"/>
              </a:spcBef>
              <a:spcAft>
                <a:spcPts val="0"/>
              </a:spcAft>
              <a:buNone/>
            </a:pPr>
            <a:r>
              <a:rPr lang="en" sz="2100">
                <a:latin typeface="Lexend"/>
                <a:ea typeface="Lexend"/>
                <a:cs typeface="Lexend"/>
                <a:sym typeface="Lexend"/>
              </a:rPr>
              <a:t>Common in California (especially the Bay)</a:t>
            </a:r>
            <a:endParaRPr sz="2100">
              <a:latin typeface="Lexend"/>
              <a:ea typeface="Lexend"/>
              <a:cs typeface="Lexend"/>
              <a:sym typeface="Lexend"/>
            </a:endParaRPr>
          </a:p>
        </p:txBody>
      </p:sp>
      <p:pic>
        <p:nvPicPr>
          <p:cNvPr id="81" name="Google Shape;81;p25"/>
          <p:cNvPicPr preferRelativeResize="0"/>
          <p:nvPr/>
        </p:nvPicPr>
        <p:blipFill>
          <a:blip r:embed="rId3">
            <a:alphaModFix/>
          </a:blip>
          <a:stretch>
            <a:fillRect/>
          </a:stretch>
        </p:blipFill>
        <p:spPr>
          <a:xfrm>
            <a:off x="1939851" y="1732925"/>
            <a:ext cx="5264299" cy="3239575"/>
          </a:xfrm>
          <a:prstGeom prst="rect">
            <a:avLst/>
          </a:prstGeom>
          <a:noFill/>
          <a:ln>
            <a:noFill/>
          </a:ln>
        </p:spPr>
      </p:pic>
      <p:sp>
        <p:nvSpPr>
          <p:cNvPr id="82" name="Google Shape;82;p25"/>
          <p:cNvSpPr txBox="1"/>
          <p:nvPr/>
        </p:nvSpPr>
        <p:spPr>
          <a:xfrm>
            <a:off x="2613575" y="4716025"/>
            <a:ext cx="1579800" cy="1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weather.gov</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26"/>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Why do we care?</a:t>
            </a:r>
            <a:endParaRPr>
              <a:latin typeface="Lexend"/>
              <a:ea typeface="Lexend"/>
              <a:cs typeface="Lexend"/>
              <a:sym typeface="Lexend"/>
            </a:endParaRPr>
          </a:p>
        </p:txBody>
      </p:sp>
      <p:sp>
        <p:nvSpPr>
          <p:cNvPr id="88" name="Google Shape;88;p26"/>
          <p:cNvSpPr txBox="1"/>
          <p:nvPr/>
        </p:nvSpPr>
        <p:spPr>
          <a:xfrm>
            <a:off x="275225" y="862250"/>
            <a:ext cx="8382000" cy="2555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 sz="1600">
                <a:solidFill>
                  <a:schemeClr val="lt1"/>
                </a:solidFill>
                <a:latin typeface="Lexend"/>
                <a:ea typeface="Lexend"/>
                <a:cs typeface="Lexend"/>
                <a:sym typeface="Lexend"/>
              </a:rPr>
              <a:t>Marine fog impacts human health, naval strategy, and biological productivity.</a:t>
            </a:r>
            <a:endParaRPr sz="1600">
              <a:solidFill>
                <a:schemeClr val="lt1"/>
              </a:solidFill>
              <a:latin typeface="Lexend"/>
              <a:ea typeface="Lexend"/>
              <a:cs typeface="Lexend"/>
              <a:sym typeface="Lexend"/>
            </a:endParaRPr>
          </a:p>
          <a:p>
            <a:pPr indent="0" lvl="0" marL="0" marR="0" rtl="0" algn="just">
              <a:spcBef>
                <a:spcPts val="0"/>
              </a:spcBef>
              <a:spcAft>
                <a:spcPts val="0"/>
              </a:spcAft>
              <a:buNone/>
            </a:pPr>
            <a:r>
              <a:t/>
            </a:r>
            <a:endParaRPr sz="1600">
              <a:solidFill>
                <a:schemeClr val="lt1"/>
              </a:solidFill>
              <a:latin typeface="Lexend"/>
              <a:ea typeface="Lexend"/>
              <a:cs typeface="Lexend"/>
              <a:sym typeface="Lexend"/>
            </a:endParaRPr>
          </a:p>
          <a:p>
            <a:pPr indent="0" lvl="0" marL="0" marR="0" rtl="0" algn="just">
              <a:spcBef>
                <a:spcPts val="0"/>
              </a:spcBef>
              <a:spcAft>
                <a:spcPts val="0"/>
              </a:spcAft>
              <a:buNone/>
            </a:pPr>
            <a:r>
              <a:t/>
            </a:r>
            <a:endParaRPr sz="1600">
              <a:solidFill>
                <a:schemeClr val="lt1"/>
              </a:solidFill>
              <a:latin typeface="Lexend"/>
              <a:ea typeface="Lexend"/>
              <a:cs typeface="Lexend"/>
              <a:sym typeface="Lexend"/>
            </a:endParaRPr>
          </a:p>
          <a:p>
            <a:pPr indent="0" lvl="0" marL="0" marR="0" rtl="0" algn="just">
              <a:spcBef>
                <a:spcPts val="0"/>
              </a:spcBef>
              <a:spcAft>
                <a:spcPts val="0"/>
              </a:spcAft>
              <a:buNone/>
            </a:pPr>
            <a:r>
              <a:t/>
            </a:r>
            <a:endParaRPr sz="1600">
              <a:solidFill>
                <a:schemeClr val="lt1"/>
              </a:solidFill>
              <a:latin typeface="Lexend"/>
              <a:ea typeface="Lexend"/>
              <a:cs typeface="Lexend"/>
              <a:sym typeface="Lexend"/>
            </a:endParaRPr>
          </a:p>
          <a:p>
            <a:pPr indent="0" lvl="0" marL="0" marR="0" rtl="0" algn="just">
              <a:spcBef>
                <a:spcPts val="0"/>
              </a:spcBef>
              <a:spcAft>
                <a:spcPts val="0"/>
              </a:spcAft>
              <a:buNone/>
            </a:pPr>
            <a:r>
              <a:rPr lang="en" sz="1600">
                <a:solidFill>
                  <a:schemeClr val="lt1"/>
                </a:solidFill>
                <a:latin typeface="Lexend"/>
                <a:ea typeface="Lexend"/>
                <a:cs typeface="Lexend"/>
                <a:sym typeface="Lexend"/>
              </a:rPr>
              <a:t>Current estimations of predictability ~50%</a:t>
            </a:r>
            <a:endParaRPr sz="1600">
              <a:solidFill>
                <a:schemeClr val="lt1"/>
              </a:solidFill>
              <a:latin typeface="Lexend"/>
              <a:ea typeface="Lexend"/>
              <a:cs typeface="Lexend"/>
              <a:sym typeface="Lexend"/>
            </a:endParaRPr>
          </a:p>
          <a:p>
            <a:pPr indent="-330200" lvl="0" marL="457200" marR="0" rtl="0" algn="just">
              <a:spcBef>
                <a:spcPts val="0"/>
              </a:spcBef>
              <a:spcAft>
                <a:spcPts val="0"/>
              </a:spcAft>
              <a:buClr>
                <a:schemeClr val="lt1"/>
              </a:buClr>
              <a:buSzPts val="1600"/>
              <a:buFont typeface="Lexend"/>
              <a:buChar char="●"/>
            </a:pPr>
            <a:r>
              <a:rPr lang="en" sz="1600">
                <a:solidFill>
                  <a:schemeClr val="lt1"/>
                </a:solidFill>
                <a:latin typeface="Lexend"/>
                <a:ea typeface="Lexend"/>
                <a:cs typeface="Lexend"/>
                <a:sym typeface="Lexend"/>
              </a:rPr>
              <a:t>Complex air-sea-land interactions</a:t>
            </a:r>
            <a:endParaRPr sz="1600">
              <a:solidFill>
                <a:schemeClr val="lt1"/>
              </a:solidFill>
              <a:latin typeface="Lexend"/>
              <a:ea typeface="Lexend"/>
              <a:cs typeface="Lexend"/>
              <a:sym typeface="Lexend"/>
            </a:endParaRPr>
          </a:p>
          <a:p>
            <a:pPr indent="-330200" lvl="0" marL="457200" marR="0" rtl="0" algn="just">
              <a:spcBef>
                <a:spcPts val="0"/>
              </a:spcBef>
              <a:spcAft>
                <a:spcPts val="0"/>
              </a:spcAft>
              <a:buClr>
                <a:schemeClr val="lt1"/>
              </a:buClr>
              <a:buSzPts val="1600"/>
              <a:buFont typeface="Lexend"/>
              <a:buChar char="●"/>
            </a:pPr>
            <a:r>
              <a:rPr lang="en" sz="1600">
                <a:solidFill>
                  <a:schemeClr val="lt1"/>
                </a:solidFill>
                <a:latin typeface="Lexend"/>
                <a:ea typeface="Lexend"/>
                <a:cs typeface="Lexend"/>
                <a:sym typeface="Lexend"/>
              </a:rPr>
              <a:t>Forms on small scales and evolves on large scales</a:t>
            </a:r>
            <a:endParaRPr sz="1600">
              <a:solidFill>
                <a:schemeClr val="lt1"/>
              </a:solidFill>
              <a:latin typeface="Lexend"/>
              <a:ea typeface="Lexend"/>
              <a:cs typeface="Lexend"/>
              <a:sym typeface="Lexend"/>
            </a:endParaRPr>
          </a:p>
          <a:p>
            <a:pPr indent="-330200" lvl="0" marL="457200" marR="0" rtl="0" algn="just">
              <a:spcBef>
                <a:spcPts val="0"/>
              </a:spcBef>
              <a:spcAft>
                <a:spcPts val="0"/>
              </a:spcAft>
              <a:buClr>
                <a:schemeClr val="lt1"/>
              </a:buClr>
              <a:buSzPts val="1600"/>
              <a:buFont typeface="Lexend"/>
              <a:buChar char="●"/>
            </a:pPr>
            <a:r>
              <a:rPr lang="en" sz="1600">
                <a:solidFill>
                  <a:schemeClr val="lt1"/>
                </a:solidFill>
                <a:latin typeface="Lexend"/>
                <a:ea typeface="Lexend"/>
                <a:cs typeface="Lexend"/>
                <a:sym typeface="Lexend"/>
              </a:rPr>
              <a:t>Difficult to model</a:t>
            </a:r>
            <a:endParaRPr sz="1600">
              <a:solidFill>
                <a:schemeClr val="lt1"/>
              </a:solidFill>
              <a:latin typeface="Lexend"/>
              <a:ea typeface="Lexend"/>
              <a:cs typeface="Lexend"/>
              <a:sym typeface="Lexend"/>
            </a:endParaRPr>
          </a:p>
          <a:p>
            <a:pPr indent="-330200" lvl="0" marL="457200" marR="0" rtl="0" algn="just">
              <a:spcBef>
                <a:spcPts val="0"/>
              </a:spcBef>
              <a:spcAft>
                <a:spcPts val="0"/>
              </a:spcAft>
              <a:buClr>
                <a:schemeClr val="lt1"/>
              </a:buClr>
              <a:buSzPts val="1600"/>
              <a:buFont typeface="Lexend"/>
              <a:buChar char="●"/>
            </a:pPr>
            <a:r>
              <a:rPr lang="en" sz="1600">
                <a:solidFill>
                  <a:schemeClr val="lt1"/>
                </a:solidFill>
                <a:latin typeface="Lexend"/>
                <a:ea typeface="Lexend"/>
                <a:cs typeface="Lexend"/>
                <a:sym typeface="Lexend"/>
              </a:rPr>
              <a:t>Difficult to sample</a:t>
            </a:r>
            <a:endParaRPr sz="1600">
              <a:solidFill>
                <a:schemeClr val="lt1"/>
              </a:solidFill>
              <a:latin typeface="Lexend"/>
              <a:ea typeface="Lexend"/>
              <a:cs typeface="Lexend"/>
              <a:sym typeface="Lexend"/>
            </a:endParaRPr>
          </a:p>
          <a:p>
            <a:pPr indent="0" lvl="0" marL="0" marR="0" rtl="0" algn="just">
              <a:spcBef>
                <a:spcPts val="0"/>
              </a:spcBef>
              <a:spcAft>
                <a:spcPts val="0"/>
              </a:spcAft>
              <a:buNone/>
            </a:pPr>
            <a:r>
              <a:t/>
            </a:r>
            <a:endParaRPr sz="1600">
              <a:solidFill>
                <a:schemeClr val="lt1"/>
              </a:solidFill>
              <a:latin typeface="Lexend"/>
              <a:ea typeface="Lexend"/>
              <a:cs typeface="Lexend"/>
              <a:sym typeface="Lexend"/>
            </a:endParaRPr>
          </a:p>
        </p:txBody>
      </p:sp>
      <p:sp>
        <p:nvSpPr>
          <p:cNvPr id="89" name="Google Shape;89;p26"/>
          <p:cNvSpPr txBox="1"/>
          <p:nvPr/>
        </p:nvSpPr>
        <p:spPr>
          <a:xfrm>
            <a:off x="7684575" y="4729050"/>
            <a:ext cx="13824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The New York Times</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lin ang="5400012" scaled="0"/>
        </a:gradFill>
      </p:bgPr>
    </p:bg>
    <p:spTree>
      <p:nvGrpSpPr>
        <p:cNvPr id="93" name="Shape 93"/>
        <p:cNvGrpSpPr/>
        <p:nvPr/>
      </p:nvGrpSpPr>
      <p:grpSpPr>
        <a:xfrm>
          <a:off x="0" y="0"/>
          <a:ext cx="0" cy="0"/>
          <a:chOff x="0" y="0"/>
          <a:chExt cx="0" cy="0"/>
        </a:xfrm>
      </p:grpSpPr>
      <p:sp>
        <p:nvSpPr>
          <p:cNvPr id="94" name="Google Shape;94;p27"/>
          <p:cNvSpPr txBox="1"/>
          <p:nvPr/>
        </p:nvSpPr>
        <p:spPr>
          <a:xfrm>
            <a:off x="-5" y="36949"/>
            <a:ext cx="73914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latin typeface="Lexend"/>
              <a:ea typeface="Lexend"/>
              <a:cs typeface="Lexend"/>
              <a:sym typeface="Lexend"/>
            </a:endParaRPr>
          </a:p>
        </p:txBody>
      </p:sp>
      <p:pic>
        <p:nvPicPr>
          <p:cNvPr id="95" name="Google Shape;95;p27"/>
          <p:cNvPicPr preferRelativeResize="0"/>
          <p:nvPr/>
        </p:nvPicPr>
        <p:blipFill rotWithShape="1">
          <a:blip r:embed="rId3">
            <a:alphaModFix/>
          </a:blip>
          <a:srcRect b="0" l="0" r="0" t="0"/>
          <a:stretch/>
        </p:blipFill>
        <p:spPr>
          <a:xfrm>
            <a:off x="1294275" y="0"/>
            <a:ext cx="6631073"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AB2E8"/>
            </a:gs>
            <a:gs pos="50000">
              <a:srgbClr val="B8CFEF"/>
            </a:gs>
            <a:gs pos="100000">
              <a:srgbClr val="DDE6F6"/>
            </a:gs>
          </a:gsLst>
          <a:lin ang="16198662" scaled="0"/>
        </a:gradFill>
      </p:bgPr>
    </p:bg>
    <p:spTree>
      <p:nvGrpSpPr>
        <p:cNvPr id="99" name="Shape 99"/>
        <p:cNvGrpSpPr/>
        <p:nvPr/>
      </p:nvGrpSpPr>
      <p:grpSpPr>
        <a:xfrm>
          <a:off x="0" y="0"/>
          <a:ext cx="0" cy="0"/>
          <a:chOff x="0" y="0"/>
          <a:chExt cx="0" cy="0"/>
        </a:xfrm>
      </p:grpSpPr>
      <p:sp>
        <p:nvSpPr>
          <p:cNvPr id="100" name="Google Shape;100;p28"/>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Objectives</a:t>
            </a:r>
            <a:endParaRPr>
              <a:latin typeface="Lexend"/>
              <a:ea typeface="Lexend"/>
              <a:cs typeface="Lexend"/>
              <a:sym typeface="Lexend"/>
            </a:endParaRPr>
          </a:p>
        </p:txBody>
      </p:sp>
      <p:sp>
        <p:nvSpPr>
          <p:cNvPr id="101" name="Google Shape;101;p28"/>
          <p:cNvSpPr txBox="1"/>
          <p:nvPr/>
        </p:nvSpPr>
        <p:spPr>
          <a:xfrm>
            <a:off x="1339650" y="1279025"/>
            <a:ext cx="6464700" cy="249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600">
                <a:latin typeface="Lexend"/>
                <a:ea typeface="Lexend"/>
                <a:cs typeface="Lexend"/>
                <a:sym typeface="Lexend"/>
              </a:rPr>
              <a:t>Assess model performance relative to observations</a:t>
            </a:r>
            <a:endParaRPr sz="2600">
              <a:latin typeface="Lexend"/>
              <a:ea typeface="Lexend"/>
              <a:cs typeface="Lexend"/>
              <a:sym typeface="Lexend"/>
            </a:endParaRPr>
          </a:p>
          <a:p>
            <a:pPr indent="0" lvl="0" marL="0" marR="0" rtl="0" algn="ctr">
              <a:spcBef>
                <a:spcPts val="0"/>
              </a:spcBef>
              <a:spcAft>
                <a:spcPts val="0"/>
              </a:spcAft>
              <a:buNone/>
            </a:pPr>
            <a:r>
              <a:rPr lang="en" sz="2600">
                <a:latin typeface="Lexend"/>
                <a:ea typeface="Lexend"/>
                <a:cs typeface="Lexend"/>
                <a:sym typeface="Lexend"/>
              </a:rPr>
              <a:t>Evaluate physical parameters correlated with fog</a:t>
            </a:r>
            <a:endParaRPr sz="2600">
              <a:latin typeface="Lexend"/>
              <a:ea typeface="Lexend"/>
              <a:cs typeface="Lexend"/>
              <a:sym typeface="Lexend"/>
            </a:endParaRPr>
          </a:p>
          <a:p>
            <a:pPr indent="0" lvl="0" marL="0" marR="0" rtl="0" algn="ctr">
              <a:spcBef>
                <a:spcPts val="0"/>
              </a:spcBef>
              <a:spcAft>
                <a:spcPts val="0"/>
              </a:spcAft>
              <a:buNone/>
            </a:pPr>
            <a:r>
              <a:rPr lang="en" sz="2600">
                <a:latin typeface="Lexend"/>
                <a:ea typeface="Lexend"/>
                <a:cs typeface="Lexend"/>
                <a:sym typeface="Lexend"/>
              </a:rPr>
              <a:t>Examine conditions that lead to poor predictions</a:t>
            </a:r>
            <a:endParaRPr sz="2600">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9"/>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The Yellow Sea</a:t>
            </a:r>
            <a:endParaRPr>
              <a:latin typeface="Lexend"/>
              <a:ea typeface="Lexend"/>
              <a:cs typeface="Lexend"/>
              <a:sym typeface="Lexend"/>
            </a:endParaRPr>
          </a:p>
        </p:txBody>
      </p:sp>
      <p:sp>
        <p:nvSpPr>
          <p:cNvPr id="107" name="Google Shape;107;p29"/>
          <p:cNvSpPr txBox="1"/>
          <p:nvPr/>
        </p:nvSpPr>
        <p:spPr>
          <a:xfrm>
            <a:off x="4518125" y="4612575"/>
            <a:ext cx="2483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Lexend"/>
                <a:ea typeface="Lexend"/>
                <a:cs typeface="Lexend"/>
                <a:sym typeface="Lexend"/>
                <a:hlinkClick r:id="rId3"/>
              </a:rPr>
              <a:t>Nasa Earth Observatory</a:t>
            </a:r>
            <a:endParaRPr>
              <a:latin typeface="Lexend"/>
              <a:ea typeface="Lexend"/>
              <a:cs typeface="Lexend"/>
              <a:sym typeface="Lexend"/>
            </a:endParaRPr>
          </a:p>
        </p:txBody>
      </p:sp>
      <p:sp>
        <p:nvSpPr>
          <p:cNvPr id="108" name="Google Shape;108;p29"/>
          <p:cNvSpPr txBox="1"/>
          <p:nvPr/>
        </p:nvSpPr>
        <p:spPr>
          <a:xfrm>
            <a:off x="5306575" y="4261775"/>
            <a:ext cx="30447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Ship path</a:t>
            </a:r>
            <a:endParaRPr>
              <a:latin typeface="Lexend"/>
              <a:ea typeface="Lexend"/>
              <a:cs typeface="Lexend"/>
              <a:sym typeface="Lexend"/>
            </a:endParaRPr>
          </a:p>
        </p:txBody>
      </p:sp>
      <p:pic>
        <p:nvPicPr>
          <p:cNvPr id="109" name="Google Shape;109;p29"/>
          <p:cNvPicPr preferRelativeResize="0"/>
          <p:nvPr/>
        </p:nvPicPr>
        <p:blipFill rotWithShape="1">
          <a:blip r:embed="rId4">
            <a:alphaModFix/>
          </a:blip>
          <a:srcRect b="0" l="0" r="0" t="0"/>
          <a:stretch/>
        </p:blipFill>
        <p:spPr>
          <a:xfrm>
            <a:off x="-3" y="493865"/>
            <a:ext cx="9143997" cy="4442707"/>
          </a:xfrm>
          <a:prstGeom prst="rect">
            <a:avLst/>
          </a:prstGeom>
          <a:noFill/>
          <a:ln>
            <a:noFill/>
          </a:ln>
        </p:spPr>
      </p:pic>
      <p:sp>
        <p:nvSpPr>
          <p:cNvPr id="110" name="Google Shape;110;p29"/>
          <p:cNvSpPr txBox="1"/>
          <p:nvPr/>
        </p:nvSpPr>
        <p:spPr>
          <a:xfrm>
            <a:off x="104550" y="4756000"/>
            <a:ext cx="42165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Plots by Luc Lenain, using ICOADS archive</a:t>
            </a:r>
            <a:endParaRPr>
              <a:latin typeface="Lexend"/>
              <a:ea typeface="Lexend"/>
              <a:cs typeface="Lexend"/>
              <a:sym typeface="Lexend"/>
            </a:endParaRPr>
          </a:p>
        </p:txBody>
      </p:sp>
      <p:sp>
        <p:nvSpPr>
          <p:cNvPr id="111" name="Google Shape;111;p29"/>
          <p:cNvSpPr txBox="1"/>
          <p:nvPr/>
        </p:nvSpPr>
        <p:spPr>
          <a:xfrm>
            <a:off x="4876800" y="3110725"/>
            <a:ext cx="4135200" cy="1151100"/>
          </a:xfrm>
          <a:prstGeom prst="rect">
            <a:avLst/>
          </a:prstGeom>
          <a:gradFill>
            <a:gsLst>
              <a:gs pos="0">
                <a:srgbClr val="8AB2E8"/>
              </a:gs>
              <a:gs pos="50000">
                <a:srgbClr val="B8CFEF"/>
              </a:gs>
              <a:gs pos="100000">
                <a:srgbClr val="DDE6F6"/>
              </a:gs>
            </a:gsLst>
            <a:lin ang="16198662" scaled="0"/>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Lexend"/>
                <a:ea typeface="Lexend"/>
                <a:cs typeface="Lexend"/>
                <a:sym typeface="Lexend"/>
              </a:rPr>
              <a:t>Highest frequency of fog occurs between April and July</a:t>
            </a:r>
            <a:endParaRPr sz="2200">
              <a:latin typeface="Lexend"/>
              <a:ea typeface="Lexend"/>
              <a:cs typeface="Lexend"/>
              <a:sym typeface="Lexend"/>
            </a:endParaRPr>
          </a:p>
        </p:txBody>
      </p:sp>
      <p:pic>
        <p:nvPicPr>
          <p:cNvPr id="112" name="Google Shape;112;p29"/>
          <p:cNvPicPr preferRelativeResize="0"/>
          <p:nvPr/>
        </p:nvPicPr>
        <p:blipFill>
          <a:blip r:embed="rId5">
            <a:alphaModFix/>
          </a:blip>
          <a:stretch>
            <a:fillRect/>
          </a:stretch>
        </p:blipFill>
        <p:spPr>
          <a:xfrm>
            <a:off x="28350" y="493874"/>
            <a:ext cx="4617149" cy="4617149"/>
          </a:xfrm>
          <a:prstGeom prst="rect">
            <a:avLst/>
          </a:prstGeom>
          <a:noFill/>
          <a:ln>
            <a:noFill/>
          </a:ln>
        </p:spPr>
      </p:pic>
      <p:sp>
        <p:nvSpPr>
          <p:cNvPr id="113" name="Google Shape;113;p29"/>
          <p:cNvSpPr txBox="1"/>
          <p:nvPr/>
        </p:nvSpPr>
        <p:spPr>
          <a:xfrm>
            <a:off x="152400" y="4315800"/>
            <a:ext cx="24831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March 28, 2012</a:t>
            </a:r>
            <a:endParaRPr>
              <a:solidFill>
                <a:schemeClr val="lt1"/>
              </a:solidFill>
              <a:latin typeface="Lexend"/>
              <a:ea typeface="Lexend"/>
              <a:cs typeface="Lexend"/>
              <a:sym typeface="Lexend"/>
            </a:endParaRPr>
          </a:p>
          <a:p>
            <a:pPr indent="0" lvl="0" marL="0" rtl="0" algn="l">
              <a:spcBef>
                <a:spcPts val="0"/>
              </a:spcBef>
              <a:spcAft>
                <a:spcPts val="0"/>
              </a:spcAft>
              <a:buNone/>
            </a:pPr>
            <a:r>
              <a:rPr lang="en" u="sng">
                <a:solidFill>
                  <a:schemeClr val="hlink"/>
                </a:solidFill>
                <a:latin typeface="Lexend"/>
                <a:ea typeface="Lexend"/>
                <a:cs typeface="Lexend"/>
                <a:sym typeface="Lexend"/>
                <a:hlinkClick r:id="rId6"/>
              </a:rPr>
              <a:t>Nasa Earth Observatory</a:t>
            </a:r>
            <a:endParaRPr>
              <a:latin typeface="Lexend"/>
              <a:ea typeface="Lexend"/>
              <a:cs typeface="Lexend"/>
              <a:sym typeface="Lexe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0"/>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R/V Onnuri</a:t>
            </a:r>
            <a:endParaRPr>
              <a:latin typeface="Lexend"/>
              <a:ea typeface="Lexend"/>
              <a:cs typeface="Lexend"/>
              <a:sym typeface="Lexend"/>
            </a:endParaRPr>
          </a:p>
        </p:txBody>
      </p:sp>
      <p:pic>
        <p:nvPicPr>
          <p:cNvPr id="119" name="Google Shape;119;p30"/>
          <p:cNvPicPr preferRelativeResize="0"/>
          <p:nvPr/>
        </p:nvPicPr>
        <p:blipFill>
          <a:blip r:embed="rId3">
            <a:alphaModFix/>
          </a:blip>
          <a:stretch>
            <a:fillRect/>
          </a:stretch>
        </p:blipFill>
        <p:spPr>
          <a:xfrm>
            <a:off x="5072349" y="1334288"/>
            <a:ext cx="3940966" cy="2955725"/>
          </a:xfrm>
          <a:prstGeom prst="rect">
            <a:avLst/>
          </a:prstGeom>
          <a:noFill/>
          <a:ln>
            <a:noFill/>
          </a:ln>
        </p:spPr>
      </p:pic>
      <p:sp>
        <p:nvSpPr>
          <p:cNvPr id="120" name="Google Shape;120;p30"/>
          <p:cNvSpPr txBox="1"/>
          <p:nvPr/>
        </p:nvSpPr>
        <p:spPr>
          <a:xfrm>
            <a:off x="5631825" y="4316150"/>
            <a:ext cx="30447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Ship path</a:t>
            </a:r>
            <a:endParaRPr>
              <a:latin typeface="Lexend"/>
              <a:ea typeface="Lexend"/>
              <a:cs typeface="Lexend"/>
              <a:sym typeface="Lexend"/>
            </a:endParaRPr>
          </a:p>
        </p:txBody>
      </p:sp>
      <p:pic>
        <p:nvPicPr>
          <p:cNvPr id="121" name="Google Shape;121;p30"/>
          <p:cNvPicPr preferRelativeResize="0"/>
          <p:nvPr/>
        </p:nvPicPr>
        <p:blipFill>
          <a:blip r:embed="rId4">
            <a:alphaModFix/>
          </a:blip>
          <a:stretch>
            <a:fillRect/>
          </a:stretch>
        </p:blipFill>
        <p:spPr>
          <a:xfrm>
            <a:off x="76200" y="899551"/>
            <a:ext cx="4897075" cy="367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1"/>
          <p:cNvSpPr txBox="1"/>
          <p:nvPr/>
        </p:nvSpPr>
        <p:spPr>
          <a:xfrm>
            <a:off x="-5" y="36949"/>
            <a:ext cx="73914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2000">
                <a:solidFill>
                  <a:srgbClr val="182B4A"/>
                </a:solidFill>
                <a:latin typeface="Lexend"/>
                <a:ea typeface="Lexend"/>
                <a:cs typeface="Lexend"/>
                <a:sym typeface="Lexend"/>
              </a:rPr>
              <a:t>Instrumentation</a:t>
            </a:r>
            <a:endParaRPr>
              <a:latin typeface="Lexend"/>
              <a:ea typeface="Lexend"/>
              <a:cs typeface="Lexend"/>
              <a:sym typeface="Lexend"/>
            </a:endParaRPr>
          </a:p>
        </p:txBody>
      </p:sp>
      <p:sp>
        <p:nvSpPr>
          <p:cNvPr id="127" name="Google Shape;127;p31"/>
          <p:cNvSpPr txBox="1"/>
          <p:nvPr/>
        </p:nvSpPr>
        <p:spPr>
          <a:xfrm>
            <a:off x="5582100" y="1078175"/>
            <a:ext cx="3561900" cy="332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latin typeface="Lexend"/>
                <a:ea typeface="Lexend"/>
                <a:cs typeface="Lexend"/>
                <a:sym typeface="Lexend"/>
              </a:rPr>
              <a:t>Instrumentation:</a:t>
            </a:r>
            <a:endParaRPr>
              <a:latin typeface="Lexend"/>
              <a:ea typeface="Lexend"/>
              <a:cs typeface="Lexend"/>
              <a:sym typeface="Lexend"/>
            </a:endParaRPr>
          </a:p>
          <a:p>
            <a:pPr indent="0" lvl="0" marL="0" marR="0" rtl="0" algn="l">
              <a:spcBef>
                <a:spcPts val="0"/>
              </a:spcBef>
              <a:spcAft>
                <a:spcPts val="0"/>
              </a:spcAft>
              <a:buNone/>
            </a:pPr>
            <a:r>
              <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Sea-Bird Scientific </a:t>
            </a:r>
            <a:r>
              <a:rPr lang="en">
                <a:latin typeface="Lexend"/>
                <a:ea typeface="Lexend"/>
                <a:cs typeface="Lexend"/>
                <a:sym typeface="Lexend"/>
              </a:rPr>
              <a:t>Thermosalinograph</a:t>
            </a:r>
            <a:endParaRPr>
              <a:latin typeface="Lexend"/>
              <a:ea typeface="Lexend"/>
              <a:cs typeface="Lexend"/>
              <a:sym typeface="Lexend"/>
            </a:endParaRPr>
          </a:p>
          <a:p>
            <a:pPr indent="0" lvl="0" marL="0" marR="0" rtl="0" algn="l">
              <a:spcBef>
                <a:spcPts val="0"/>
              </a:spcBef>
              <a:spcAft>
                <a:spcPts val="0"/>
              </a:spcAft>
              <a:buNone/>
            </a:pPr>
            <a:r>
              <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Meteorological stations</a:t>
            </a:r>
            <a:endParaRPr>
              <a:latin typeface="Lexend"/>
              <a:ea typeface="Lexend"/>
              <a:cs typeface="Lexend"/>
              <a:sym typeface="Lexend"/>
            </a:endParaRPr>
          </a:p>
          <a:p>
            <a:pPr indent="0" lvl="0" marL="0" marR="0" rtl="0" algn="l">
              <a:spcBef>
                <a:spcPts val="0"/>
              </a:spcBef>
              <a:spcAft>
                <a:spcPts val="0"/>
              </a:spcAft>
              <a:buNone/>
            </a:pPr>
            <a:r>
              <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Vaisala CL51 ceilometer - measures visibility</a:t>
            </a:r>
            <a:endParaRPr>
              <a:latin typeface="Lexend"/>
              <a:ea typeface="Lexend"/>
              <a:cs typeface="Lexend"/>
              <a:sym typeface="Lexend"/>
            </a:endParaRPr>
          </a:p>
          <a:p>
            <a:pPr indent="0" lvl="0" marL="0" marR="0" rtl="0" algn="l">
              <a:spcBef>
                <a:spcPts val="0"/>
              </a:spcBef>
              <a:spcAft>
                <a:spcPts val="0"/>
              </a:spcAft>
              <a:buNone/>
            </a:pPr>
            <a:r>
              <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Hammerhead Profiler</a:t>
            </a:r>
            <a:endParaRPr>
              <a:latin typeface="Lexend"/>
              <a:ea typeface="Lexend"/>
              <a:cs typeface="Lexend"/>
              <a:sym typeface="Lexend"/>
            </a:endParaRPr>
          </a:p>
          <a:p>
            <a:pPr indent="0" lvl="0" marL="0" marR="0" rtl="0" algn="l">
              <a:spcBef>
                <a:spcPts val="0"/>
              </a:spcBef>
              <a:spcAft>
                <a:spcPts val="0"/>
              </a:spcAft>
              <a:buNone/>
            </a:pPr>
            <a:r>
              <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GPS systems</a:t>
            </a:r>
            <a:endParaRPr>
              <a:latin typeface="Lexend"/>
              <a:ea typeface="Lexend"/>
              <a:cs typeface="Lexend"/>
              <a:sym typeface="Lexend"/>
            </a:endParaRPr>
          </a:p>
          <a:p>
            <a:pPr indent="0" lvl="0" marL="0" marR="0" rtl="0" algn="l">
              <a:spcBef>
                <a:spcPts val="0"/>
              </a:spcBef>
              <a:spcAft>
                <a:spcPts val="0"/>
              </a:spcAft>
              <a:buNone/>
            </a:pPr>
            <a:r>
              <a:t/>
            </a:r>
            <a:endParaRPr>
              <a:latin typeface="Lexend"/>
              <a:ea typeface="Lexend"/>
              <a:cs typeface="Lexend"/>
              <a:sym typeface="Lexend"/>
            </a:endParaRPr>
          </a:p>
          <a:p>
            <a:pPr indent="0" lvl="0" marL="0" marR="0" rtl="0" algn="l">
              <a:spcBef>
                <a:spcPts val="0"/>
              </a:spcBef>
              <a:spcAft>
                <a:spcPts val="0"/>
              </a:spcAft>
              <a:buNone/>
            </a:pPr>
            <a:r>
              <a:rPr lang="en">
                <a:latin typeface="Lexend"/>
                <a:ea typeface="Lexend"/>
                <a:cs typeface="Lexend"/>
                <a:sym typeface="Lexend"/>
              </a:rPr>
              <a:t>+ additional instrumentation not used here</a:t>
            </a:r>
            <a:endParaRPr>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